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42"/>
  </p:notesMasterIdLst>
  <p:sldIdLst>
    <p:sldId id="256" r:id="rId6"/>
    <p:sldId id="261" r:id="rId7"/>
    <p:sldId id="262" r:id="rId8"/>
    <p:sldId id="279" r:id="rId9"/>
    <p:sldId id="276" r:id="rId10"/>
    <p:sldId id="317" r:id="rId11"/>
    <p:sldId id="308" r:id="rId12"/>
    <p:sldId id="309" r:id="rId13"/>
    <p:sldId id="315" r:id="rId14"/>
    <p:sldId id="310" r:id="rId15"/>
    <p:sldId id="311" r:id="rId16"/>
    <p:sldId id="316" r:id="rId17"/>
    <p:sldId id="312" r:id="rId18"/>
    <p:sldId id="318" r:id="rId19"/>
    <p:sldId id="282" r:id="rId20"/>
    <p:sldId id="283" r:id="rId21"/>
    <p:sldId id="295" r:id="rId22"/>
    <p:sldId id="285" r:id="rId23"/>
    <p:sldId id="286" r:id="rId24"/>
    <p:sldId id="287" r:id="rId25"/>
    <p:sldId id="305" r:id="rId26"/>
    <p:sldId id="288" r:id="rId27"/>
    <p:sldId id="289" r:id="rId28"/>
    <p:sldId id="294" r:id="rId29"/>
    <p:sldId id="306" r:id="rId30"/>
    <p:sldId id="299" r:id="rId31"/>
    <p:sldId id="301" r:id="rId32"/>
    <p:sldId id="302" r:id="rId33"/>
    <p:sldId id="300" r:id="rId34"/>
    <p:sldId id="296" r:id="rId35"/>
    <p:sldId id="307" r:id="rId36"/>
    <p:sldId id="303" r:id="rId37"/>
    <p:sldId id="314" r:id="rId38"/>
    <p:sldId id="313" r:id="rId39"/>
    <p:sldId id="304" r:id="rId40"/>
    <p:sldId id="277" r:id="rId41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C2B6EC"/>
    <a:srgbClr val="CFC6F0"/>
    <a:srgbClr val="B7B7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39" autoAdjust="0"/>
    <p:restoredTop sz="94351" autoAdjust="0"/>
  </p:normalViewPr>
  <p:slideViewPr>
    <p:cSldViewPr>
      <p:cViewPr varScale="1">
        <p:scale>
          <a:sx n="166" d="100"/>
          <a:sy n="166" d="100"/>
        </p:scale>
        <p:origin x="174" y="144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presProps" Target="pres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ableStyles" Target="tableStyles.xml"/><Relationship Id="rId20" Type="http://schemas.openxmlformats.org/officeDocument/2006/relationships/slide" Target="slides/slide15.xml"/><Relationship Id="rId41" Type="http://schemas.openxmlformats.org/officeDocument/2006/relationships/slide" Target="slides/slide3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0FCD11-23F1-4C5B-8BF0-3AFEF988DD2E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A3C1EF-C610-480C-A5F1-771B3978D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895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3C1EF-C610-480C-A5F1-771B3978DE6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70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31435-348A-49D5-80CC-8D7A58404422}" type="datetimeFigureOut">
              <a:rPr lang="cs-CZ" smtClean="0"/>
              <a:t>25.10.2017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01388-7F1B-4D96-A625-1485A30D87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5484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31435-348A-49D5-80CC-8D7A58404422}" type="datetimeFigureOut">
              <a:rPr lang="cs-CZ" smtClean="0"/>
              <a:t>25.10.2017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01388-7F1B-4D96-A625-1485A30D87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190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31435-348A-49D5-80CC-8D7A58404422}" type="datetimeFigureOut">
              <a:rPr lang="cs-CZ" smtClean="0"/>
              <a:t>25.10.2017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01388-7F1B-4D96-A625-1485A30D87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5282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31435-348A-49D5-80CC-8D7A58404422}" type="datetimeFigureOut">
              <a:rPr lang="cs-CZ" smtClean="0"/>
              <a:t>25.10.2017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01388-7F1B-4D96-A625-1485A30D87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3586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31435-348A-49D5-80CC-8D7A58404422}" type="datetimeFigureOut">
              <a:rPr lang="cs-CZ" smtClean="0"/>
              <a:t>25.10.2017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01388-7F1B-4D96-A625-1485A30D87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5830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31435-348A-49D5-80CC-8D7A58404422}" type="datetimeFigureOut">
              <a:rPr lang="cs-CZ" smtClean="0"/>
              <a:t>25.10.2017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01388-7F1B-4D96-A625-1485A30D87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8176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31435-348A-49D5-80CC-8D7A58404422}" type="datetimeFigureOut">
              <a:rPr lang="cs-CZ" smtClean="0"/>
              <a:t>25.10.2017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01388-7F1B-4D96-A625-1485A30D87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6524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31435-348A-49D5-80CC-8D7A58404422}" type="datetimeFigureOut">
              <a:rPr lang="cs-CZ" smtClean="0"/>
              <a:t>25.10.2017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01388-7F1B-4D96-A625-1485A30D87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5700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31435-348A-49D5-80CC-8D7A58404422}" type="datetimeFigureOut">
              <a:rPr lang="cs-CZ" smtClean="0"/>
              <a:t>25.10.2017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01388-7F1B-4D96-A625-1485A30D87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5348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31435-348A-49D5-80CC-8D7A58404422}" type="datetimeFigureOut">
              <a:rPr lang="cs-CZ" smtClean="0"/>
              <a:t>25.10.2017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01388-7F1B-4D96-A625-1485A30D87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7340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31435-348A-49D5-80CC-8D7A58404422}" type="datetimeFigureOut">
              <a:rPr lang="cs-CZ" smtClean="0"/>
              <a:t>25.10.2017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01388-7F1B-4D96-A625-1485A30D87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5728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D31435-348A-49D5-80CC-8D7A58404422}" type="datetimeFigureOut">
              <a:rPr lang="cs-CZ" smtClean="0"/>
              <a:t>25.10.2017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01388-7F1B-4D96-A625-1485A30D87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9447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intra.int.walmark.cz/teams/marketing/category-brands/Walmark-line/Brand%20library/Forms/AllItems.aspx?RootFolder=/teams/marketing/category-brands/Walmark-line/Brand%20library/Health%20Index&amp;FolderCTID=0x012000F81B55C0CDBE694FAAC79D9DCCED3F4E&amp;View=%7bEBEAFE0A-981F-4B96-A16E-7E730F1959E5%7d&amp;InitialTabId=Ribbon.Document&amp;VisibilityContext=WSSTabPersistence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slide" Target="slide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intra.int.walmark.cz/teams/marketing/category-brands/Walmark-line/Brand%20library/Forms/AllItems.aspx?RootFolder=/teams/marketing/category-brands/Walmark-line/Brand%20library/Health%20Index&amp;FolderCTID=0x012000F81B55C0CDBE694FAAC79D9DCCED3F4E&amp;View=%7bEBEAFE0A-981F-4B96-A16E-7E730F1959E5%7d&amp;InitialTabId=Ribbon.Document&amp;VisibilityContext=WSSTabPersistence" TargetMode="Externa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intra.int.walmark.cz/teams/marketing/category-brands/Walmark-line/Brand%20library/Forms/AllItems.aspx?RootFolder=/teams/marketing/category-brands/Walmark-line/Brand%20library/Health%20Index&amp;FolderCTID=0x012000F81B55C0CDBE694FAAC79D9DCCED3F4E&amp;View=%7bEBEAFE0A-981F-4B96-A16E-7E730F1959E5%7d&amp;InitialTabId=Ribbon.Document&amp;VisibilityContext=WSSTabPersistence" TargetMode="External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hyperlink" Target="http://intra.int.walmark.cz/teams/marketing/category-brands/Walmark-line/Brand%20library/Forms/AllItems.aspx?RootFolder=/teams/marketing/category-brands/Walmark-line/Brand%20library/Health%20Index&amp;FolderCTID=0x012000F81B55C0CDBE694FAAC79D9DCCED3F4E&amp;View=%7bEBEAFE0A-981F-4B96-A16E-7E730F1959E5%7d&amp;InitialTabId=Ribbon.Document&amp;VisibilityContext=WSSTabPersistence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hyperlink" Target="http://intra.int.walmark.cz/teams/marketing/category-brands/Walmark-line/Brand%20library/Forms/AllItems.aspx?RootFolder=/teams/marketing/category-brands/Walmark-line/Brand%20library/Health%20Index&amp;FolderCTID=0x012000F81B55C0CDBE694FAAC79D9DCCED3F4E&amp;View=%7bEBEAFE0A-981F-4B96-A16E-7E730F1959E5%7d&amp;InitialTabId=Ribbon.Document&amp;VisibilityContext=WSSTabPersistence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hyperlink" Target="http://intra.int.walmark.cz/teams/marketing/category-brands/Walmark-line/Brand%20library/Forms/AllItems.aspx?RootFolder=/teams/marketing/category-brands/Walmark-line/Brand%20library/Health%20Index&amp;FolderCTID=0x012000F81B55C0CDBE694FAAC79D9DCCED3F4E&amp;View=%7bEBEAFE0A-981F-4B96-A16E-7E730F1959E5%7d&amp;InitialTabId=Ribbon.Document&amp;VisibilityContext=WSSTabPersistence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intra.int.walmark.cz/teams/marketing/category-brands/Walmark-line/Brand%20library/Forms/AllItems.aspx?RootFolder=/teams/marketing/category-brands/Walmark-line/Brand%20library/Health%20Index&amp;FolderCTID=0x012000F81B55C0CDBE694FAAC79D9DCCED3F4E&amp;View=%7bEBEAFE0A-981F-4B96-A16E-7E730F1959E5%7d&amp;InitialTabId=Ribbon.Document&amp;VisibilityContext=WSSTabPersistenc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2914144" y="2879878"/>
            <a:ext cx="3312368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740" b="1" dirty="0" smtClean="0">
                <a:solidFill>
                  <a:schemeClr val="bg1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 A K E    A    S T E P    T O W A R D S    Y O U R    H E A L T H</a:t>
            </a:r>
            <a:endParaRPr lang="en-GB" sz="740" b="1" dirty="0">
              <a:solidFill>
                <a:schemeClr val="bg1"/>
              </a:solidFill>
              <a:latin typeface="Arial Narrow" panose="020B0606020202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1515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1721824" y="4691798"/>
            <a:ext cx="331236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900" b="1" dirty="0" smtClean="0">
                <a:solidFill>
                  <a:schemeClr val="bg1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 A K E    A    S T E P    T O W A R D S    Y O U R    H E A L T H</a:t>
            </a:r>
            <a:endParaRPr lang="en-GB" sz="900" b="1" dirty="0">
              <a:solidFill>
                <a:schemeClr val="bg1"/>
              </a:solidFill>
              <a:latin typeface="Arial Narrow" panose="020B0606020202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107504" y="0"/>
            <a:ext cx="648072" cy="77155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500" dirty="0" smtClean="0">
                <a:latin typeface="+mj-lt"/>
                <a:cs typeface="Arial" panose="020B0604020202020204" pitchFamily="34" charset="0"/>
              </a:rPr>
              <a:t>1</a:t>
            </a:r>
            <a:endParaRPr lang="en-US" sz="35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770336" y="277020"/>
            <a:ext cx="3278692" cy="4163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400"/>
              </a:lnSpc>
            </a:pPr>
            <a:r>
              <a:rPr lang="cs-CZ" sz="2400" b="1" dirty="0" smtClean="0">
                <a:solidFill>
                  <a:srgbClr val="00B050"/>
                </a:solidFill>
              </a:rPr>
              <a:t>ONLINE TEST:</a:t>
            </a:r>
          </a:p>
          <a:p>
            <a:pPr algn="l">
              <a:lnSpc>
                <a:spcPts val="2400"/>
              </a:lnSpc>
            </a:pPr>
            <a:r>
              <a:rPr lang="cs-CZ" sz="2400" b="1" u="sng" dirty="0" smtClean="0">
                <a:solidFill>
                  <a:prstClr val="black"/>
                </a:solidFill>
              </a:rPr>
              <a:t>RESULTS</a:t>
            </a:r>
            <a:endParaRPr lang="cs-CZ" sz="2400" b="1" u="sng" dirty="0">
              <a:solidFill>
                <a:prstClr val="black"/>
              </a:solidFill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367458" y="2745142"/>
            <a:ext cx="21639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100" b="1" dirty="0" smtClean="0"/>
              <a:t>ACCESS TO FREE PERSONAL MONTHLY PLAN</a:t>
            </a:r>
            <a:endParaRPr lang="en-US" sz="1100" b="1" dirty="0" smtClean="0"/>
          </a:p>
        </p:txBody>
      </p:sp>
      <p:pic>
        <p:nvPicPr>
          <p:cNvPr id="31" name="Obrázek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152" y="277019"/>
            <a:ext cx="2367920" cy="416250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45" name="Zaoblený obdélník 44"/>
          <p:cNvSpPr/>
          <p:nvPr/>
        </p:nvSpPr>
        <p:spPr>
          <a:xfrm>
            <a:off x="2885336" y="533927"/>
            <a:ext cx="1188000" cy="1042447"/>
          </a:xfrm>
          <a:prstGeom prst="roundRect">
            <a:avLst>
              <a:gd name="adj" fmla="val 7843"/>
            </a:avLst>
          </a:prstGeom>
          <a:noFill/>
          <a:ln w="952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cs-CZ" sz="1100"/>
          </a:p>
        </p:txBody>
      </p:sp>
      <p:sp>
        <p:nvSpPr>
          <p:cNvPr id="46" name="Zaoblený obdélník 45"/>
          <p:cNvSpPr/>
          <p:nvPr/>
        </p:nvSpPr>
        <p:spPr>
          <a:xfrm>
            <a:off x="4102580" y="536858"/>
            <a:ext cx="1080000" cy="1042447"/>
          </a:xfrm>
          <a:prstGeom prst="roundRect">
            <a:avLst>
              <a:gd name="adj" fmla="val 7843"/>
            </a:avLst>
          </a:prstGeom>
          <a:noFill/>
          <a:ln w="952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cs-CZ" sz="1100"/>
          </a:p>
        </p:txBody>
      </p:sp>
      <p:sp>
        <p:nvSpPr>
          <p:cNvPr id="47" name="Zaoblený obdélník 46"/>
          <p:cNvSpPr/>
          <p:nvPr/>
        </p:nvSpPr>
        <p:spPr>
          <a:xfrm>
            <a:off x="2885336" y="1634877"/>
            <a:ext cx="2297244" cy="900000"/>
          </a:xfrm>
          <a:prstGeom prst="roundRect">
            <a:avLst>
              <a:gd name="adj" fmla="val 7843"/>
            </a:avLst>
          </a:prstGeom>
          <a:noFill/>
          <a:ln w="952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cs-CZ" sz="1100"/>
          </a:p>
        </p:txBody>
      </p:sp>
      <p:sp>
        <p:nvSpPr>
          <p:cNvPr id="48" name="Zaoblený obdélník 47"/>
          <p:cNvSpPr/>
          <p:nvPr/>
        </p:nvSpPr>
        <p:spPr>
          <a:xfrm>
            <a:off x="2885336" y="2582798"/>
            <a:ext cx="2297244" cy="470148"/>
          </a:xfrm>
          <a:prstGeom prst="roundRect">
            <a:avLst>
              <a:gd name="adj" fmla="val 7843"/>
            </a:avLst>
          </a:prstGeom>
          <a:noFill/>
          <a:ln w="952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cs-CZ" sz="1100"/>
          </a:p>
        </p:txBody>
      </p:sp>
      <p:sp>
        <p:nvSpPr>
          <p:cNvPr id="49" name="Zaoblený obdélník 48"/>
          <p:cNvSpPr/>
          <p:nvPr/>
        </p:nvSpPr>
        <p:spPr>
          <a:xfrm>
            <a:off x="2885336" y="3100866"/>
            <a:ext cx="2297244" cy="1263147"/>
          </a:xfrm>
          <a:prstGeom prst="roundRect">
            <a:avLst>
              <a:gd name="adj" fmla="val 7843"/>
            </a:avLst>
          </a:prstGeom>
          <a:noFill/>
          <a:ln w="952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cs-CZ" sz="1100"/>
          </a:p>
        </p:txBody>
      </p:sp>
      <p:grpSp>
        <p:nvGrpSpPr>
          <p:cNvPr id="6" name="Skupina 5"/>
          <p:cNvGrpSpPr/>
          <p:nvPr/>
        </p:nvGrpSpPr>
        <p:grpSpPr>
          <a:xfrm>
            <a:off x="341743" y="1270231"/>
            <a:ext cx="2960401" cy="846386"/>
            <a:chOff x="341743" y="1270231"/>
            <a:chExt cx="2960401" cy="846386"/>
          </a:xfrm>
        </p:grpSpPr>
        <p:sp>
          <p:nvSpPr>
            <p:cNvPr id="4" name="Obdélník 3"/>
            <p:cNvSpPr/>
            <p:nvPr/>
          </p:nvSpPr>
          <p:spPr>
            <a:xfrm>
              <a:off x="341743" y="1270231"/>
              <a:ext cx="2197497" cy="84638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B050"/>
              </a:solidFill>
            </a:ln>
          </p:spPr>
          <p:txBody>
            <a:bodyPr wrap="square">
              <a:spAutoFit/>
            </a:bodyPr>
            <a:lstStyle/>
            <a:p>
              <a:pPr algn="r"/>
              <a:r>
                <a:rPr lang="en-US" sz="1300" b="1" dirty="0">
                  <a:solidFill>
                    <a:srgbClr val="00B050"/>
                  </a:solidFill>
                </a:rPr>
                <a:t>HEALTH </a:t>
              </a:r>
              <a:r>
                <a:rPr lang="en-US" sz="1300" b="1" dirty="0" smtClean="0">
                  <a:solidFill>
                    <a:srgbClr val="00B050"/>
                  </a:solidFill>
                </a:rPr>
                <a:t>INDEX</a:t>
              </a:r>
              <a:endParaRPr lang="en-US" sz="1300" b="1" dirty="0">
                <a:solidFill>
                  <a:srgbClr val="00B050"/>
                </a:solidFill>
              </a:endParaRPr>
            </a:p>
            <a:p>
              <a:pPr algn="r"/>
              <a:r>
                <a:rPr lang="cs-CZ" sz="1200" dirty="0"/>
                <a:t>N</a:t>
              </a:r>
              <a:r>
                <a:rPr lang="en-US" sz="1200" dirty="0" smtClean="0"/>
                <a:t>umber </a:t>
              </a:r>
              <a:r>
                <a:rPr lang="en-US" sz="1200" dirty="0"/>
                <a:t>in a range 0 - 100 which expresses user‘s health </a:t>
              </a:r>
              <a:r>
                <a:rPr lang="en-US" sz="1200" dirty="0" smtClean="0"/>
                <a:t>condition</a:t>
              </a:r>
              <a:endParaRPr lang="en-US" sz="1200" dirty="0"/>
            </a:p>
          </p:txBody>
        </p:sp>
        <p:sp>
          <p:nvSpPr>
            <p:cNvPr id="50" name="Šipka doleva 49"/>
            <p:cNvSpPr/>
            <p:nvPr/>
          </p:nvSpPr>
          <p:spPr>
            <a:xfrm flipH="1">
              <a:off x="2548662" y="1270231"/>
              <a:ext cx="753482" cy="168801"/>
            </a:xfrm>
            <a:prstGeom prst="left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cs-CZ" sz="1100"/>
            </a:p>
          </p:txBody>
        </p:sp>
      </p:grpSp>
      <p:sp>
        <p:nvSpPr>
          <p:cNvPr id="9" name="Obdélník 8"/>
          <p:cNvSpPr/>
          <p:nvPr/>
        </p:nvSpPr>
        <p:spPr>
          <a:xfrm>
            <a:off x="5635480" y="305145"/>
            <a:ext cx="350852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 smtClean="0"/>
              <a:t>ADDITIONAL HEALTH PARAMETERS	</a:t>
            </a:r>
          </a:p>
          <a:p>
            <a:r>
              <a:rPr lang="en-US" sz="1100" dirty="0" smtClean="0"/>
              <a:t>From the obtained information the program calculates also users</a:t>
            </a:r>
            <a:r>
              <a:rPr lang="cs-CZ" sz="1100" dirty="0" smtClean="0"/>
              <a:t>'</a:t>
            </a:r>
            <a:r>
              <a:rPr lang="en-US" sz="1100" dirty="0" smtClean="0"/>
              <a:t>:</a:t>
            </a:r>
          </a:p>
          <a:p>
            <a:r>
              <a:rPr lang="en-US" sz="1100" b="1" dirty="0" smtClean="0"/>
              <a:t>BMI index</a:t>
            </a:r>
          </a:p>
          <a:p>
            <a:r>
              <a:rPr lang="en-US" sz="1100" dirty="0" smtClean="0"/>
              <a:t>• Exact value	</a:t>
            </a:r>
          </a:p>
          <a:p>
            <a:r>
              <a:rPr lang="en-US" sz="1100" dirty="0" smtClean="0"/>
              <a:t>• Value category (overweight, normal weight, obesity, heavy obesity)</a:t>
            </a:r>
          </a:p>
          <a:p>
            <a:r>
              <a:rPr lang="en-US" sz="1100" b="1" dirty="0" smtClean="0"/>
              <a:t>Liquid intake index</a:t>
            </a:r>
          </a:p>
          <a:p>
            <a:r>
              <a:rPr lang="en-US" sz="1100" dirty="0" smtClean="0"/>
              <a:t>• Value category (insufficient, low, optimal)</a:t>
            </a:r>
          </a:p>
          <a:p>
            <a:r>
              <a:rPr lang="en-US" sz="1100" dirty="0" smtClean="0"/>
              <a:t>• Adequate liquid intake for </a:t>
            </a:r>
            <a:r>
              <a:rPr lang="en-US" sz="1100" dirty="0"/>
              <a:t>users</a:t>
            </a:r>
            <a:r>
              <a:rPr lang="cs-CZ" sz="1100" dirty="0"/>
              <a:t>' </a:t>
            </a:r>
            <a:r>
              <a:rPr lang="en-US" sz="1100" dirty="0" smtClean="0"/>
              <a:t>height and weigh</a:t>
            </a:r>
            <a:r>
              <a:rPr lang="cs-CZ" sz="1100" dirty="0" smtClean="0"/>
              <a:t>t</a:t>
            </a:r>
            <a:endParaRPr lang="en-US" sz="1100" dirty="0" smtClean="0"/>
          </a:p>
        </p:txBody>
      </p:sp>
      <p:sp>
        <p:nvSpPr>
          <p:cNvPr id="27" name="Šipka doleva 26"/>
          <p:cNvSpPr/>
          <p:nvPr/>
        </p:nvSpPr>
        <p:spPr>
          <a:xfrm>
            <a:off x="5186164" y="790380"/>
            <a:ext cx="351505" cy="168801"/>
          </a:xfrm>
          <a:prstGeom prst="lef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cs-CZ" sz="1100"/>
          </a:p>
        </p:txBody>
      </p:sp>
      <p:sp>
        <p:nvSpPr>
          <p:cNvPr id="51" name="Šipka doleva 50"/>
          <p:cNvSpPr/>
          <p:nvPr/>
        </p:nvSpPr>
        <p:spPr>
          <a:xfrm>
            <a:off x="5186163" y="2269071"/>
            <a:ext cx="351505" cy="168801"/>
          </a:xfrm>
          <a:prstGeom prst="lef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cs-CZ" sz="1100"/>
          </a:p>
        </p:txBody>
      </p:sp>
      <p:sp>
        <p:nvSpPr>
          <p:cNvPr id="52" name="Šipka doleva 51"/>
          <p:cNvSpPr/>
          <p:nvPr/>
        </p:nvSpPr>
        <p:spPr>
          <a:xfrm flipH="1">
            <a:off x="2539240" y="2812213"/>
            <a:ext cx="351505" cy="168801"/>
          </a:xfrm>
          <a:prstGeom prst="lef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cs-CZ" sz="1100"/>
          </a:p>
        </p:txBody>
      </p:sp>
      <p:sp>
        <p:nvSpPr>
          <p:cNvPr id="53" name="Šipka doleva 52"/>
          <p:cNvSpPr/>
          <p:nvPr/>
        </p:nvSpPr>
        <p:spPr>
          <a:xfrm>
            <a:off x="5189262" y="3424573"/>
            <a:ext cx="351505" cy="168801"/>
          </a:xfrm>
          <a:prstGeom prst="lef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cs-CZ" sz="1100"/>
          </a:p>
        </p:txBody>
      </p:sp>
      <p:sp>
        <p:nvSpPr>
          <p:cNvPr id="11" name="Obdélník 10"/>
          <p:cNvSpPr/>
          <p:nvPr/>
        </p:nvSpPr>
        <p:spPr>
          <a:xfrm>
            <a:off x="5624412" y="2222803"/>
            <a:ext cx="33290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/>
              <a:t>KEY „PROBLEMATIC“ </a:t>
            </a:r>
            <a:r>
              <a:rPr lang="en-US" sz="1100" b="1" dirty="0" smtClean="0"/>
              <a:t>AREAS</a:t>
            </a:r>
            <a:r>
              <a:rPr lang="en-US" sz="1100" b="1" dirty="0"/>
              <a:t>		</a:t>
            </a:r>
          </a:p>
          <a:p>
            <a:r>
              <a:rPr lang="en-US" sz="1100" dirty="0"/>
              <a:t>Identifies respondent's 5 key areas which should be improved in order to  achieve better health index / health </a:t>
            </a:r>
            <a:r>
              <a:rPr lang="en-US" sz="1100" dirty="0" smtClean="0"/>
              <a:t>condition</a:t>
            </a:r>
            <a:endParaRPr lang="en-US" sz="1100" dirty="0"/>
          </a:p>
        </p:txBody>
      </p:sp>
      <p:sp>
        <p:nvSpPr>
          <p:cNvPr id="54" name="Obdélník 53"/>
          <p:cNvSpPr/>
          <p:nvPr/>
        </p:nvSpPr>
        <p:spPr>
          <a:xfrm>
            <a:off x="5635480" y="3378168"/>
            <a:ext cx="332900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100" b="1" dirty="0" smtClean="0"/>
              <a:t>RECOMMENDED PRODUCTS</a:t>
            </a:r>
            <a:endParaRPr lang="en-US" sz="1100" b="1" dirty="0"/>
          </a:p>
        </p:txBody>
      </p:sp>
      <p:sp>
        <p:nvSpPr>
          <p:cNvPr id="13" name="Obdélník 12"/>
          <p:cNvSpPr/>
          <p:nvPr/>
        </p:nvSpPr>
        <p:spPr>
          <a:xfrm>
            <a:off x="43747" y="3172352"/>
            <a:ext cx="2478082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100" dirty="0" smtClean="0"/>
              <a:t>Registered </a:t>
            </a:r>
            <a:r>
              <a:rPr lang="en-US" sz="1100" dirty="0"/>
              <a:t>respondents (members) can download tailored monthly plan. Unregistered respondents are asked to provide email address to which the plan is sent =&gt; </a:t>
            </a:r>
            <a:r>
              <a:rPr lang="en-US" sz="1100" b="1" dirty="0" smtClean="0"/>
              <a:t>CALL </a:t>
            </a:r>
            <a:r>
              <a:rPr lang="en-US" sz="1100" b="1" dirty="0"/>
              <a:t>TO </a:t>
            </a:r>
            <a:r>
              <a:rPr lang="en-US" sz="1100" b="1" dirty="0" smtClean="0"/>
              <a:t>REGISTRATION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31128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1721824" y="4691798"/>
            <a:ext cx="331236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900" b="1" dirty="0" smtClean="0">
                <a:solidFill>
                  <a:schemeClr val="bg1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 A K E    A    S T E P    T O W A R D S    Y O U R    H E A L T H</a:t>
            </a:r>
            <a:endParaRPr lang="en-GB" sz="900" b="1" dirty="0">
              <a:solidFill>
                <a:schemeClr val="bg1"/>
              </a:solidFill>
              <a:latin typeface="Arial Narrow" panose="020B0606020202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107504" y="0"/>
            <a:ext cx="648072" cy="77155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500" dirty="0" smtClean="0">
                <a:latin typeface="+mj-lt"/>
                <a:cs typeface="Arial" panose="020B0604020202020204" pitchFamily="34" charset="0"/>
              </a:rPr>
              <a:t>2</a:t>
            </a:r>
            <a:endParaRPr lang="en-US" sz="35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770336" y="277020"/>
            <a:ext cx="3278692" cy="4163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400"/>
              </a:lnSpc>
            </a:pPr>
            <a:r>
              <a:rPr lang="cs-CZ" sz="2400" b="1" dirty="0" smtClean="0">
                <a:solidFill>
                  <a:srgbClr val="00B050"/>
                </a:solidFill>
              </a:rPr>
              <a:t>TAILORED </a:t>
            </a:r>
          </a:p>
          <a:p>
            <a:pPr algn="l">
              <a:lnSpc>
                <a:spcPts val="2400"/>
              </a:lnSpc>
            </a:pPr>
            <a:r>
              <a:rPr lang="cs-CZ" sz="2400" b="1" dirty="0" smtClean="0">
                <a:solidFill>
                  <a:srgbClr val="00B050"/>
                </a:solidFill>
              </a:rPr>
              <a:t>MONTHLY PLAN</a:t>
            </a:r>
          </a:p>
        </p:txBody>
      </p:sp>
      <p:pic>
        <p:nvPicPr>
          <p:cNvPr id="26" name="Obrázek 25"/>
          <p:cNvPicPr>
            <a:picLocks noChangeAspect="1"/>
          </p:cNvPicPr>
          <p:nvPr/>
        </p:nvPicPr>
        <p:blipFill rotWithShape="1">
          <a:blip r:embed="rId3"/>
          <a:srcRect l="66705" t="15975" r="15157" b="5312"/>
          <a:stretch/>
        </p:blipFill>
        <p:spPr>
          <a:xfrm>
            <a:off x="3161098" y="349877"/>
            <a:ext cx="2821805" cy="4022073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27" name="Zaoblený obdélník 26"/>
          <p:cNvSpPr/>
          <p:nvPr/>
        </p:nvSpPr>
        <p:spPr>
          <a:xfrm>
            <a:off x="3175012" y="748623"/>
            <a:ext cx="2793974" cy="1689709"/>
          </a:xfrm>
          <a:prstGeom prst="roundRect">
            <a:avLst>
              <a:gd name="adj" fmla="val 7843"/>
            </a:avLst>
          </a:prstGeom>
          <a:noFill/>
          <a:ln w="952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cs-CZ" sz="1100"/>
          </a:p>
        </p:txBody>
      </p:sp>
      <p:sp>
        <p:nvSpPr>
          <p:cNvPr id="28" name="Zaoblený obdélník 27"/>
          <p:cNvSpPr/>
          <p:nvPr/>
        </p:nvSpPr>
        <p:spPr>
          <a:xfrm>
            <a:off x="3170529" y="2461192"/>
            <a:ext cx="2793974" cy="1844895"/>
          </a:xfrm>
          <a:prstGeom prst="roundRect">
            <a:avLst>
              <a:gd name="adj" fmla="val 7843"/>
            </a:avLst>
          </a:prstGeom>
          <a:noFill/>
          <a:ln w="952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cs-CZ" sz="1100"/>
          </a:p>
        </p:txBody>
      </p:sp>
      <p:sp>
        <p:nvSpPr>
          <p:cNvPr id="29" name="Šipka doleva 28"/>
          <p:cNvSpPr/>
          <p:nvPr/>
        </p:nvSpPr>
        <p:spPr>
          <a:xfrm>
            <a:off x="5972642" y="3214838"/>
            <a:ext cx="684984" cy="168801"/>
          </a:xfrm>
          <a:prstGeom prst="lef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cs-CZ" sz="1100"/>
          </a:p>
        </p:txBody>
      </p:sp>
      <p:sp>
        <p:nvSpPr>
          <p:cNvPr id="30" name="Šipka doleva 29"/>
          <p:cNvSpPr/>
          <p:nvPr/>
        </p:nvSpPr>
        <p:spPr>
          <a:xfrm flipH="1">
            <a:off x="2486375" y="1593836"/>
            <a:ext cx="684984" cy="180007"/>
          </a:xfrm>
          <a:prstGeom prst="lef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cs-CZ" sz="1100"/>
          </a:p>
        </p:txBody>
      </p:sp>
      <p:sp>
        <p:nvSpPr>
          <p:cNvPr id="5" name="Obdélník 4"/>
          <p:cNvSpPr/>
          <p:nvPr/>
        </p:nvSpPr>
        <p:spPr>
          <a:xfrm>
            <a:off x="176084" y="1547757"/>
            <a:ext cx="230321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100" b="1" dirty="0"/>
              <a:t>DAILY TASKS FOR 4 </a:t>
            </a:r>
            <a:r>
              <a:rPr lang="en-US" sz="1100" b="1" dirty="0" smtClean="0"/>
              <a:t>WEEKS</a:t>
            </a:r>
            <a:endParaRPr lang="cs-CZ" sz="1100" b="1" dirty="0" smtClean="0"/>
          </a:p>
          <a:p>
            <a:pPr algn="r"/>
            <a:r>
              <a:rPr lang="en-US" sz="1100" dirty="0" smtClean="0"/>
              <a:t>Activities </a:t>
            </a:r>
            <a:r>
              <a:rPr lang="en-US" sz="1100" dirty="0"/>
              <a:t>have been designed by a specialist to ensure all health areas are covered and the level of difficulty is adequate to regular consumer – they are doable, achievable, and if strictly followed, an effect should be </a:t>
            </a:r>
            <a:r>
              <a:rPr lang="en-US" sz="1100" dirty="0" smtClean="0"/>
              <a:t>visible</a:t>
            </a:r>
            <a:endParaRPr lang="en-US" sz="1100" dirty="0"/>
          </a:p>
        </p:txBody>
      </p:sp>
      <p:sp>
        <p:nvSpPr>
          <p:cNvPr id="8" name="Obdélník 7"/>
          <p:cNvSpPr/>
          <p:nvPr/>
        </p:nvSpPr>
        <p:spPr>
          <a:xfrm>
            <a:off x="6634227" y="3170674"/>
            <a:ext cx="23042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/>
              <a:t>EXTRA </a:t>
            </a:r>
            <a:r>
              <a:rPr lang="en-US" sz="1100" b="1" dirty="0" smtClean="0"/>
              <a:t>TIPS</a:t>
            </a:r>
            <a:endParaRPr lang="en-US" sz="1100" b="1" dirty="0"/>
          </a:p>
          <a:p>
            <a:r>
              <a:rPr lang="en-US" sz="1100" dirty="0" smtClean="0"/>
              <a:t>Everyday </a:t>
            </a:r>
            <a:r>
              <a:rPr lang="en-US" sz="1100" dirty="0"/>
              <a:t>tips for improvement of current ‘problematic’ health areas for each </a:t>
            </a:r>
            <a:r>
              <a:rPr lang="en-US" sz="1100" dirty="0" smtClean="0"/>
              <a:t>users</a:t>
            </a:r>
            <a:endParaRPr lang="en-US" sz="1100" dirty="0"/>
          </a:p>
        </p:txBody>
      </p:sp>
      <p:sp>
        <p:nvSpPr>
          <p:cNvPr id="10" name="Obdélník 9"/>
          <p:cNvSpPr/>
          <p:nvPr/>
        </p:nvSpPr>
        <p:spPr>
          <a:xfrm>
            <a:off x="6226530" y="385775"/>
            <a:ext cx="2711953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dirty="0"/>
              <a:t>Plan, in form of a one-page PDF document, is received on/can be downloaded from</a:t>
            </a:r>
            <a:r>
              <a:rPr lang="en-US" sz="1100" dirty="0" smtClean="0"/>
              <a:t>:</a:t>
            </a:r>
            <a:endParaRPr lang="en-US" sz="1100" dirty="0"/>
          </a:p>
          <a:p>
            <a:r>
              <a:rPr lang="en-US" sz="1100" dirty="0" smtClean="0"/>
              <a:t>•</a:t>
            </a:r>
            <a:r>
              <a:rPr lang="cs-CZ" sz="1100" dirty="0" smtClean="0"/>
              <a:t> </a:t>
            </a:r>
            <a:r>
              <a:rPr lang="en-US" sz="1100" dirty="0" smtClean="0"/>
              <a:t>Provided </a:t>
            </a:r>
            <a:r>
              <a:rPr lang="en-US" sz="1100" dirty="0"/>
              <a:t>e-mail </a:t>
            </a:r>
            <a:r>
              <a:rPr lang="en-US" sz="1100" dirty="0" smtClean="0"/>
              <a:t>address</a:t>
            </a:r>
            <a:endParaRPr lang="cs-CZ" sz="1100" dirty="0" smtClean="0"/>
          </a:p>
          <a:p>
            <a:r>
              <a:rPr lang="en-US" sz="1100" dirty="0" smtClean="0"/>
              <a:t>•</a:t>
            </a:r>
            <a:r>
              <a:rPr lang="cs-CZ" sz="1100" dirty="0" smtClean="0"/>
              <a:t> </a:t>
            </a:r>
            <a:r>
              <a:rPr lang="en-US" sz="1100" dirty="0" smtClean="0"/>
              <a:t>Personal </a:t>
            </a:r>
            <a:r>
              <a:rPr lang="en-US" sz="1100" dirty="0"/>
              <a:t>profile </a:t>
            </a:r>
            <a:r>
              <a:rPr lang="en-US" sz="1100" dirty="0" smtClean="0"/>
              <a:t>page</a:t>
            </a:r>
            <a:endParaRPr lang="en-US" sz="1100" dirty="0"/>
          </a:p>
          <a:p>
            <a:pPr>
              <a:spcBef>
                <a:spcPts val="600"/>
              </a:spcBef>
            </a:pPr>
            <a:r>
              <a:rPr lang="en-US" sz="1100" dirty="0" smtClean="0"/>
              <a:t>User </a:t>
            </a:r>
            <a:r>
              <a:rPr lang="en-US" sz="1100" dirty="0"/>
              <a:t>are encouraged to print the plan, put it on visible place (e.g</a:t>
            </a:r>
            <a:r>
              <a:rPr lang="en-US" sz="1100" dirty="0" smtClean="0"/>
              <a:t>.</a:t>
            </a:r>
            <a:r>
              <a:rPr lang="cs-CZ" sz="1100" dirty="0" smtClean="0"/>
              <a:t> </a:t>
            </a:r>
            <a:r>
              <a:rPr lang="en-US" sz="1100" dirty="0" smtClean="0"/>
              <a:t>fridge</a:t>
            </a:r>
            <a:r>
              <a:rPr lang="en-US" sz="1100" dirty="0"/>
              <a:t>), tick fulfilled tasks and after one month come back to their profile page to evaluate the </a:t>
            </a:r>
            <a:r>
              <a:rPr lang="en-US" sz="1100" dirty="0" smtClean="0"/>
              <a:t>progress</a:t>
            </a:r>
            <a:endParaRPr lang="cs-CZ" sz="1100" dirty="0" smtClean="0"/>
          </a:p>
          <a:p>
            <a:pPr>
              <a:spcBef>
                <a:spcPts val="600"/>
              </a:spcBef>
            </a:pPr>
            <a:r>
              <a:rPr lang="en-US" sz="1100" dirty="0" smtClean="0"/>
              <a:t>Instructions </a:t>
            </a:r>
            <a:r>
              <a:rPr lang="en-US" sz="1100" dirty="0"/>
              <a:t>are part of the received </a:t>
            </a:r>
            <a:r>
              <a:rPr lang="en-US" sz="1100" dirty="0" smtClean="0"/>
              <a:t>e-mail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7727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1721824" y="4691798"/>
            <a:ext cx="331236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900" b="1" dirty="0" smtClean="0">
                <a:solidFill>
                  <a:schemeClr val="bg1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 A K E    A    S T E P    T O W A R D S    Y O U R    H E A L T H</a:t>
            </a:r>
            <a:endParaRPr lang="en-GB" sz="900" b="1" dirty="0">
              <a:solidFill>
                <a:schemeClr val="bg1"/>
              </a:solidFill>
              <a:latin typeface="Arial Narrow" panose="020B0606020202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107504" y="0"/>
            <a:ext cx="648072" cy="77155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500" dirty="0" smtClean="0">
                <a:latin typeface="+mj-lt"/>
                <a:cs typeface="Arial" panose="020B0604020202020204" pitchFamily="34" charset="0"/>
              </a:rPr>
              <a:t>2</a:t>
            </a:r>
            <a:endParaRPr lang="en-US" sz="35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770336" y="277020"/>
            <a:ext cx="3278692" cy="4163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400"/>
              </a:lnSpc>
            </a:pPr>
            <a:r>
              <a:rPr lang="cs-CZ" sz="2400" b="1" dirty="0" smtClean="0">
                <a:solidFill>
                  <a:srgbClr val="00B050"/>
                </a:solidFill>
              </a:rPr>
              <a:t>MONTHLY PLAN</a:t>
            </a:r>
          </a:p>
          <a:p>
            <a:pPr algn="l">
              <a:lnSpc>
                <a:spcPts val="2400"/>
              </a:lnSpc>
            </a:pPr>
            <a:r>
              <a:rPr lang="cs-CZ" sz="2400" b="1" dirty="0" smtClean="0"/>
              <a:t>E-MAIL</a:t>
            </a:r>
          </a:p>
        </p:txBody>
      </p:sp>
      <p:sp>
        <p:nvSpPr>
          <p:cNvPr id="3" name="Obdélník 2"/>
          <p:cNvSpPr/>
          <p:nvPr/>
        </p:nvSpPr>
        <p:spPr>
          <a:xfrm>
            <a:off x="4901560" y="4364330"/>
            <a:ext cx="2088232" cy="7336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 rotWithShape="1">
          <a:blip r:embed="rId3"/>
          <a:srcRect b="537"/>
          <a:stretch/>
        </p:blipFill>
        <p:spPr>
          <a:xfrm>
            <a:off x="4978646" y="233587"/>
            <a:ext cx="1938252" cy="478568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5" name="TextovéPole 14"/>
          <p:cNvSpPr txBox="1"/>
          <p:nvPr/>
        </p:nvSpPr>
        <p:spPr>
          <a:xfrm>
            <a:off x="3563888" y="1638854"/>
            <a:ext cx="10558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100" b="1" dirty="0" smtClean="0"/>
              <a:t>INSTRUCTIONS</a:t>
            </a:r>
            <a:endParaRPr lang="en-US" sz="1100" b="1" dirty="0" smtClean="0"/>
          </a:p>
        </p:txBody>
      </p:sp>
      <p:sp>
        <p:nvSpPr>
          <p:cNvPr id="16" name="Šipka doleva 15"/>
          <p:cNvSpPr/>
          <p:nvPr/>
        </p:nvSpPr>
        <p:spPr>
          <a:xfrm flipH="1">
            <a:off x="4627553" y="1683065"/>
            <a:ext cx="351505" cy="168801"/>
          </a:xfrm>
          <a:prstGeom prst="lef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cs-CZ" sz="1100"/>
          </a:p>
        </p:txBody>
      </p:sp>
      <p:sp>
        <p:nvSpPr>
          <p:cNvPr id="17" name="Obdélník 16"/>
          <p:cNvSpPr/>
          <p:nvPr/>
        </p:nvSpPr>
        <p:spPr>
          <a:xfrm>
            <a:off x="796714" y="959314"/>
            <a:ext cx="247808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dirty="0"/>
              <a:t>E-mail follows the information from results page, but contains also instructions for how to use the tailored monthly plan</a:t>
            </a:r>
            <a:r>
              <a:rPr lang="en-US" sz="1300" dirty="0" smtClean="0"/>
              <a:t>.</a:t>
            </a:r>
            <a:endParaRPr lang="en-US" sz="1300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3563888" y="2433147"/>
            <a:ext cx="10558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100" b="1" dirty="0" smtClean="0"/>
              <a:t>RESULTS</a:t>
            </a:r>
            <a:endParaRPr lang="en-US" sz="1100" b="1" dirty="0" smtClean="0"/>
          </a:p>
        </p:txBody>
      </p:sp>
      <p:sp>
        <p:nvSpPr>
          <p:cNvPr id="20" name="Šipka doleva 19"/>
          <p:cNvSpPr/>
          <p:nvPr/>
        </p:nvSpPr>
        <p:spPr>
          <a:xfrm flipH="1">
            <a:off x="4627553" y="2477358"/>
            <a:ext cx="351505" cy="168801"/>
          </a:xfrm>
          <a:prstGeom prst="lef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cs-CZ" sz="1100"/>
          </a:p>
        </p:txBody>
      </p:sp>
      <p:sp>
        <p:nvSpPr>
          <p:cNvPr id="21" name="TextovéPole 20"/>
          <p:cNvSpPr txBox="1"/>
          <p:nvPr/>
        </p:nvSpPr>
        <p:spPr>
          <a:xfrm>
            <a:off x="3419872" y="3578168"/>
            <a:ext cx="11921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100" b="1" dirty="0" smtClean="0"/>
              <a:t>RECOMMENDED PRODUCTS</a:t>
            </a:r>
            <a:endParaRPr lang="en-US" sz="1100" b="1" dirty="0" smtClean="0"/>
          </a:p>
        </p:txBody>
      </p:sp>
      <p:sp>
        <p:nvSpPr>
          <p:cNvPr id="23" name="Šipka doleva 22"/>
          <p:cNvSpPr/>
          <p:nvPr/>
        </p:nvSpPr>
        <p:spPr>
          <a:xfrm flipH="1">
            <a:off x="4619770" y="3622379"/>
            <a:ext cx="351505" cy="168801"/>
          </a:xfrm>
          <a:prstGeom prst="lef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cs-CZ" sz="1100"/>
          </a:p>
        </p:txBody>
      </p:sp>
      <p:sp>
        <p:nvSpPr>
          <p:cNvPr id="24" name="TextovéPole 23"/>
          <p:cNvSpPr txBox="1"/>
          <p:nvPr/>
        </p:nvSpPr>
        <p:spPr>
          <a:xfrm>
            <a:off x="3491880" y="653835"/>
            <a:ext cx="11201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100" b="1" dirty="0" smtClean="0"/>
              <a:t>INTRODUCTION</a:t>
            </a:r>
            <a:endParaRPr lang="en-US" sz="1100" b="1" dirty="0" smtClean="0"/>
          </a:p>
        </p:txBody>
      </p:sp>
      <p:sp>
        <p:nvSpPr>
          <p:cNvPr id="25" name="Šipka doleva 24"/>
          <p:cNvSpPr/>
          <p:nvPr/>
        </p:nvSpPr>
        <p:spPr>
          <a:xfrm flipH="1">
            <a:off x="4619770" y="698046"/>
            <a:ext cx="351505" cy="168801"/>
          </a:xfrm>
          <a:prstGeom prst="lef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cs-CZ" sz="1100"/>
          </a:p>
        </p:txBody>
      </p:sp>
      <p:sp>
        <p:nvSpPr>
          <p:cNvPr id="31" name="TextovéPole 30"/>
          <p:cNvSpPr txBox="1"/>
          <p:nvPr/>
        </p:nvSpPr>
        <p:spPr>
          <a:xfrm>
            <a:off x="7255623" y="3812620"/>
            <a:ext cx="136144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LINK TO FACEBOOK </a:t>
            </a:r>
            <a:r>
              <a:rPr lang="en-US" sz="1100" dirty="0"/>
              <a:t>or other social media, websites etc</a:t>
            </a:r>
            <a:r>
              <a:rPr lang="en-US" sz="1100" dirty="0" smtClean="0"/>
              <a:t>.</a:t>
            </a:r>
            <a:endParaRPr lang="en-US" sz="1100" b="1" dirty="0" smtClean="0"/>
          </a:p>
        </p:txBody>
      </p:sp>
      <p:sp>
        <p:nvSpPr>
          <p:cNvPr id="32" name="Šipka doleva 31"/>
          <p:cNvSpPr/>
          <p:nvPr/>
        </p:nvSpPr>
        <p:spPr>
          <a:xfrm>
            <a:off x="6803339" y="4203511"/>
            <a:ext cx="463000" cy="160819"/>
          </a:xfrm>
          <a:prstGeom prst="lef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cs-CZ" sz="1100"/>
          </a:p>
        </p:txBody>
      </p:sp>
      <p:sp>
        <p:nvSpPr>
          <p:cNvPr id="33" name="Zaoblený obdélník 32"/>
          <p:cNvSpPr/>
          <p:nvPr/>
        </p:nvSpPr>
        <p:spPr>
          <a:xfrm>
            <a:off x="5025389" y="510755"/>
            <a:ext cx="1839407" cy="548827"/>
          </a:xfrm>
          <a:prstGeom prst="roundRect">
            <a:avLst>
              <a:gd name="adj" fmla="val 14237"/>
            </a:avLst>
          </a:prstGeom>
          <a:noFill/>
          <a:ln w="952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cs-CZ" sz="1100"/>
          </a:p>
        </p:txBody>
      </p:sp>
      <p:sp>
        <p:nvSpPr>
          <p:cNvPr id="34" name="Zaoblený obdélník 33"/>
          <p:cNvSpPr/>
          <p:nvPr/>
        </p:nvSpPr>
        <p:spPr>
          <a:xfrm>
            <a:off x="5015458" y="1083904"/>
            <a:ext cx="1839407" cy="1080000"/>
          </a:xfrm>
          <a:prstGeom prst="roundRect">
            <a:avLst>
              <a:gd name="adj" fmla="val 7481"/>
            </a:avLst>
          </a:prstGeom>
          <a:noFill/>
          <a:ln w="952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cs-CZ" sz="1100"/>
          </a:p>
        </p:txBody>
      </p:sp>
      <p:sp>
        <p:nvSpPr>
          <p:cNvPr id="35" name="Zaoblený obdélník 34"/>
          <p:cNvSpPr/>
          <p:nvPr/>
        </p:nvSpPr>
        <p:spPr>
          <a:xfrm>
            <a:off x="5034192" y="2204667"/>
            <a:ext cx="1839407" cy="1022775"/>
          </a:xfrm>
          <a:prstGeom prst="roundRect">
            <a:avLst>
              <a:gd name="adj" fmla="val 7481"/>
            </a:avLst>
          </a:prstGeom>
          <a:noFill/>
          <a:ln w="952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cs-CZ" sz="1100"/>
          </a:p>
        </p:txBody>
      </p:sp>
      <p:sp>
        <p:nvSpPr>
          <p:cNvPr id="36" name="Zaoblený obdélník 35"/>
          <p:cNvSpPr/>
          <p:nvPr/>
        </p:nvSpPr>
        <p:spPr>
          <a:xfrm>
            <a:off x="5048361" y="3279792"/>
            <a:ext cx="1839407" cy="1665821"/>
          </a:xfrm>
          <a:prstGeom prst="roundRect">
            <a:avLst>
              <a:gd name="adj" fmla="val 4853"/>
            </a:avLst>
          </a:prstGeom>
          <a:noFill/>
          <a:ln w="952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cs-CZ" sz="1100"/>
          </a:p>
        </p:txBody>
      </p:sp>
      <p:sp>
        <p:nvSpPr>
          <p:cNvPr id="37" name="Zaoblený obdélník 36"/>
          <p:cNvSpPr/>
          <p:nvPr/>
        </p:nvSpPr>
        <p:spPr>
          <a:xfrm>
            <a:off x="6037574" y="4250193"/>
            <a:ext cx="739976" cy="625814"/>
          </a:xfrm>
          <a:prstGeom prst="roundRect">
            <a:avLst>
              <a:gd name="adj" fmla="val 7481"/>
            </a:avLst>
          </a:prstGeom>
          <a:noFill/>
          <a:ln w="952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cs-CZ" sz="1100"/>
          </a:p>
        </p:txBody>
      </p:sp>
      <p:sp>
        <p:nvSpPr>
          <p:cNvPr id="11" name="Obdélník 10"/>
          <p:cNvSpPr/>
          <p:nvPr/>
        </p:nvSpPr>
        <p:spPr>
          <a:xfrm>
            <a:off x="1391837" y="3912010"/>
            <a:ext cx="321119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100" dirty="0" smtClean="0"/>
              <a:t>This </a:t>
            </a:r>
            <a:r>
              <a:rPr lang="en-US" sz="1100" dirty="0"/>
              <a:t>part of e-mail can be used for communication of any actual product or promo </a:t>
            </a:r>
            <a:r>
              <a:rPr lang="en-US" sz="1100" dirty="0" smtClean="0"/>
              <a:t>offer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36812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1721824" y="4691798"/>
            <a:ext cx="331236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900" b="1" dirty="0" smtClean="0">
                <a:solidFill>
                  <a:schemeClr val="bg1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 A K E    A    S T E P    T O W A R D S    Y O U R    H E A L T H</a:t>
            </a:r>
            <a:endParaRPr lang="en-GB" sz="900" b="1" dirty="0">
              <a:solidFill>
                <a:schemeClr val="bg1"/>
              </a:solidFill>
              <a:latin typeface="Arial Narrow" panose="020B0606020202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107504" y="0"/>
            <a:ext cx="648072" cy="77155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500" dirty="0">
                <a:latin typeface="+mj-lt"/>
                <a:cs typeface="Arial" panose="020B0604020202020204" pitchFamily="34" charset="0"/>
              </a:rPr>
              <a:t>3</a:t>
            </a:r>
            <a:endParaRPr lang="en-US" sz="35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770336" y="277020"/>
            <a:ext cx="3278692" cy="4163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400"/>
              </a:lnSpc>
            </a:pPr>
            <a:r>
              <a:rPr lang="cs-CZ" sz="2400" b="1" dirty="0" smtClean="0">
                <a:solidFill>
                  <a:srgbClr val="00B050"/>
                </a:solidFill>
              </a:rPr>
              <a:t>PERSONAL</a:t>
            </a:r>
          </a:p>
          <a:p>
            <a:pPr algn="l">
              <a:lnSpc>
                <a:spcPts val="2400"/>
              </a:lnSpc>
            </a:pPr>
            <a:r>
              <a:rPr lang="cs-CZ" sz="2400" b="1" dirty="0" smtClean="0">
                <a:solidFill>
                  <a:srgbClr val="00B050"/>
                </a:solidFill>
              </a:rPr>
              <a:t>PROFILE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1745184" y="1530390"/>
            <a:ext cx="10558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100" b="1" dirty="0" smtClean="0"/>
              <a:t>RESULTS</a:t>
            </a:r>
            <a:endParaRPr lang="en-US" sz="1100" b="1" dirty="0" smtClean="0"/>
          </a:p>
        </p:txBody>
      </p:sp>
      <p:sp>
        <p:nvSpPr>
          <p:cNvPr id="19" name="TextovéPole 18"/>
          <p:cNvSpPr txBox="1"/>
          <p:nvPr/>
        </p:nvSpPr>
        <p:spPr>
          <a:xfrm>
            <a:off x="521047" y="2738389"/>
            <a:ext cx="2295283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100" b="1" dirty="0" smtClean="0"/>
              <a:t>STAGE</a:t>
            </a:r>
          </a:p>
          <a:p>
            <a:pPr algn="r"/>
            <a:r>
              <a:rPr lang="en-US" sz="1000" dirty="0" smtClean="0"/>
              <a:t>Less than 28 days after taking the test:</a:t>
            </a:r>
            <a:r>
              <a:rPr lang="cs-CZ" sz="1000" dirty="0" smtClean="0"/>
              <a:t/>
            </a:r>
            <a:br>
              <a:rPr lang="cs-CZ" sz="1000" dirty="0" smtClean="0"/>
            </a:br>
            <a:r>
              <a:rPr lang="en-US" sz="1000" b="1" dirty="0" smtClean="0"/>
              <a:t>COUNTING DOWN THE DAYS</a:t>
            </a:r>
            <a:endParaRPr lang="cs-CZ" sz="1000" b="1" dirty="0" smtClean="0"/>
          </a:p>
          <a:p>
            <a:pPr algn="r"/>
            <a:r>
              <a:rPr lang="en-US" sz="1000" dirty="0" smtClean="0"/>
              <a:t>More </a:t>
            </a:r>
            <a:r>
              <a:rPr lang="en-US" sz="1000" dirty="0"/>
              <a:t>that 28 days after taking the </a:t>
            </a:r>
            <a:r>
              <a:rPr lang="en-US" sz="1000" dirty="0" smtClean="0"/>
              <a:t>test:</a:t>
            </a:r>
            <a:r>
              <a:rPr lang="cs-CZ" sz="1000" dirty="0" smtClean="0"/>
              <a:t/>
            </a:r>
            <a:br>
              <a:rPr lang="cs-CZ" sz="1000" dirty="0" smtClean="0"/>
            </a:br>
            <a:r>
              <a:rPr lang="en-US" sz="1000" b="1" dirty="0" smtClean="0"/>
              <a:t>CALL </a:t>
            </a:r>
            <a:r>
              <a:rPr lang="en-US" sz="1000" b="1" dirty="0"/>
              <a:t>FOR EVALUATION THE </a:t>
            </a:r>
            <a:r>
              <a:rPr lang="en-US" sz="1000" b="1" dirty="0" smtClean="0"/>
              <a:t>PROGRESS</a:t>
            </a:r>
            <a:endParaRPr lang="en-US" sz="1000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6061738" y="3567060"/>
            <a:ext cx="15376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KEY TASKS FROM PLAN TO BE TICKED</a:t>
            </a:r>
          </a:p>
          <a:p>
            <a:r>
              <a:rPr lang="en-US" sz="1100" dirty="0" smtClean="0"/>
              <a:t>Not possible e</a:t>
            </a:r>
            <a:r>
              <a:rPr lang="cs-CZ" sz="1100" dirty="0" smtClean="0"/>
              <a:t>a</a:t>
            </a:r>
            <a:r>
              <a:rPr lang="en-US" sz="1100" dirty="0" err="1" smtClean="0"/>
              <a:t>lier</a:t>
            </a:r>
            <a:r>
              <a:rPr lang="en-US" sz="1100" dirty="0" smtClean="0"/>
              <a:t> than 28 after taking the test</a:t>
            </a:r>
            <a:endParaRPr lang="en-US" sz="1100" dirty="0"/>
          </a:p>
        </p:txBody>
      </p:sp>
      <p:grpSp>
        <p:nvGrpSpPr>
          <p:cNvPr id="8" name="Skupina 7"/>
          <p:cNvGrpSpPr/>
          <p:nvPr/>
        </p:nvGrpSpPr>
        <p:grpSpPr>
          <a:xfrm>
            <a:off x="2808849" y="232324"/>
            <a:ext cx="3270255" cy="4188788"/>
            <a:chOff x="2814441" y="232324"/>
            <a:chExt cx="3270255" cy="4188788"/>
          </a:xfrm>
        </p:grpSpPr>
        <p:pic>
          <p:nvPicPr>
            <p:cNvPr id="26" name="Obrázek 2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37076" y="232324"/>
              <a:ext cx="2299948" cy="4188788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sp>
          <p:nvSpPr>
            <p:cNvPr id="27" name="Zaoblený obdélník 26"/>
            <p:cNvSpPr/>
            <p:nvPr/>
          </p:nvSpPr>
          <p:spPr>
            <a:xfrm>
              <a:off x="3162776" y="1277530"/>
              <a:ext cx="2232000" cy="1296000"/>
            </a:xfrm>
            <a:prstGeom prst="roundRect">
              <a:avLst>
                <a:gd name="adj" fmla="val 7843"/>
              </a:avLst>
            </a:prstGeom>
            <a:noFill/>
            <a:ln w="952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cs-CZ" sz="1100"/>
            </a:p>
          </p:txBody>
        </p:sp>
        <p:sp>
          <p:nvSpPr>
            <p:cNvPr id="31" name="Zaoblený obdélník 30"/>
            <p:cNvSpPr/>
            <p:nvPr/>
          </p:nvSpPr>
          <p:spPr>
            <a:xfrm>
              <a:off x="3162776" y="2602640"/>
              <a:ext cx="2232000" cy="1818471"/>
            </a:xfrm>
            <a:prstGeom prst="roundRect">
              <a:avLst>
                <a:gd name="adj" fmla="val 6657"/>
              </a:avLst>
            </a:prstGeom>
            <a:noFill/>
            <a:ln w="952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cs-CZ" sz="1100"/>
            </a:p>
          </p:txBody>
        </p:sp>
        <p:sp>
          <p:nvSpPr>
            <p:cNvPr id="32" name="Šipka doleva 31"/>
            <p:cNvSpPr/>
            <p:nvPr/>
          </p:nvSpPr>
          <p:spPr>
            <a:xfrm>
              <a:off x="5399712" y="3615552"/>
              <a:ext cx="684984" cy="180007"/>
            </a:xfrm>
            <a:prstGeom prst="lef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cs-CZ" sz="1100"/>
            </a:p>
          </p:txBody>
        </p:sp>
        <p:sp>
          <p:nvSpPr>
            <p:cNvPr id="34" name="Šipka doleva 33"/>
            <p:cNvSpPr/>
            <p:nvPr/>
          </p:nvSpPr>
          <p:spPr>
            <a:xfrm>
              <a:off x="5338916" y="2331955"/>
              <a:ext cx="739276" cy="180680"/>
            </a:xfrm>
            <a:prstGeom prst="lef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cs-CZ" sz="1100"/>
            </a:p>
          </p:txBody>
        </p:sp>
        <p:sp>
          <p:nvSpPr>
            <p:cNvPr id="17" name="Šipka doleva 16"/>
            <p:cNvSpPr/>
            <p:nvPr/>
          </p:nvSpPr>
          <p:spPr>
            <a:xfrm flipH="1">
              <a:off x="2814441" y="1574601"/>
              <a:ext cx="351505" cy="168801"/>
            </a:xfrm>
            <a:prstGeom prst="lef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cs-CZ" sz="1100"/>
            </a:p>
          </p:txBody>
        </p:sp>
        <p:sp>
          <p:nvSpPr>
            <p:cNvPr id="21" name="Zaoblený obdélník 20"/>
            <p:cNvSpPr/>
            <p:nvPr/>
          </p:nvSpPr>
          <p:spPr>
            <a:xfrm>
              <a:off x="4343440" y="2345617"/>
              <a:ext cx="986740" cy="143799"/>
            </a:xfrm>
            <a:prstGeom prst="roundRect">
              <a:avLst>
                <a:gd name="adj" fmla="val 7843"/>
              </a:avLst>
            </a:prstGeom>
            <a:noFill/>
            <a:ln w="952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cs-CZ" sz="1100"/>
            </a:p>
          </p:txBody>
        </p:sp>
      </p:grpSp>
      <p:sp>
        <p:nvSpPr>
          <p:cNvPr id="5" name="Obdélník 4"/>
          <p:cNvSpPr/>
          <p:nvPr/>
        </p:nvSpPr>
        <p:spPr>
          <a:xfrm>
            <a:off x="6061738" y="1780488"/>
            <a:ext cx="247070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/>
              <a:t>TAKE A NEW TEST </a:t>
            </a:r>
            <a:r>
              <a:rPr lang="en-US" sz="1100" dirty="0"/>
              <a:t>and</a:t>
            </a:r>
            <a:r>
              <a:rPr lang="en-US" sz="1100" b="1" dirty="0"/>
              <a:t> DOWNLOAD CURRENT MONTHLY </a:t>
            </a:r>
            <a:r>
              <a:rPr lang="en-US" sz="1100" b="1" dirty="0" smtClean="0"/>
              <a:t>PLAN</a:t>
            </a:r>
            <a:endParaRPr lang="cs-CZ" sz="1100" b="1" dirty="0" smtClean="0"/>
          </a:p>
          <a:p>
            <a:r>
              <a:rPr lang="en-US" sz="1100" dirty="0">
                <a:solidFill>
                  <a:srgbClr val="000000"/>
                </a:solidFill>
                <a:latin typeface="Calibri" panose="020F0502020204030204" pitchFamily="34" charset="0"/>
              </a:rPr>
              <a:t>New test cannot be taken earlier than 28 days after the last </a:t>
            </a:r>
            <a:r>
              <a:rPr lang="en-US" sz="11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one</a:t>
            </a:r>
            <a:endParaRPr lang="en-US" sz="1100" dirty="0"/>
          </a:p>
        </p:txBody>
      </p:sp>
      <p:sp>
        <p:nvSpPr>
          <p:cNvPr id="36" name="Šipka doleva 35"/>
          <p:cNvSpPr/>
          <p:nvPr/>
        </p:nvSpPr>
        <p:spPr>
          <a:xfrm flipH="1">
            <a:off x="2801066" y="2813075"/>
            <a:ext cx="351505" cy="168801"/>
          </a:xfrm>
          <a:prstGeom prst="lef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cs-CZ" sz="1100"/>
          </a:p>
        </p:txBody>
      </p:sp>
    </p:spTree>
    <p:extLst>
      <p:ext uri="{BB962C8B-B14F-4D97-AF65-F5344CB8AC3E}">
        <p14:creationId xmlns:p14="http://schemas.microsoft.com/office/powerpoint/2010/main" val="223045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0" y="210707"/>
            <a:ext cx="9144000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 b="1" dirty="0" smtClean="0">
                <a:solidFill>
                  <a:prstClr val="black"/>
                </a:solidFill>
              </a:rPr>
              <a:t>KEY DOCUMENT</a:t>
            </a:r>
            <a:endParaRPr lang="cs-CZ" sz="2400" b="1" dirty="0">
              <a:solidFill>
                <a:prstClr val="black"/>
              </a:solidFill>
            </a:endParaRPr>
          </a:p>
        </p:txBody>
      </p:sp>
      <p:grpSp>
        <p:nvGrpSpPr>
          <p:cNvPr id="24" name="Skupina 23"/>
          <p:cNvGrpSpPr/>
          <p:nvPr/>
        </p:nvGrpSpPr>
        <p:grpSpPr>
          <a:xfrm>
            <a:off x="300451" y="2139702"/>
            <a:ext cx="1914170" cy="207749"/>
            <a:chOff x="7053632" y="1663272"/>
            <a:chExt cx="1914170" cy="207749"/>
          </a:xfrm>
        </p:grpSpPr>
        <p:sp>
          <p:nvSpPr>
            <p:cNvPr id="25" name="Zaoblený obdélník 24"/>
            <p:cNvSpPr/>
            <p:nvPr/>
          </p:nvSpPr>
          <p:spPr>
            <a:xfrm>
              <a:off x="7053632" y="1685370"/>
              <a:ext cx="1914170" cy="17225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bdélník 27"/>
            <p:cNvSpPr/>
            <p:nvPr/>
          </p:nvSpPr>
          <p:spPr>
            <a:xfrm>
              <a:off x="7060275" y="1663272"/>
              <a:ext cx="1907527" cy="2077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750" dirty="0" smtClean="0">
                  <a:solidFill>
                    <a:schemeClr val="bg1"/>
                  </a:solidFill>
                  <a:hlinkClick r:id="rId3"/>
                </a:rPr>
                <a:t>Link to the Excel file (WL Marketing Portal)</a:t>
              </a:r>
              <a:endParaRPr lang="en-US" sz="750" dirty="0">
                <a:solidFill>
                  <a:schemeClr val="bg1"/>
                </a:solidFill>
              </a:endParaRPr>
            </a:p>
          </p:txBody>
        </p:sp>
      </p:grpSp>
      <p:pic>
        <p:nvPicPr>
          <p:cNvPr id="3" name="Obráze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8403" y="915566"/>
            <a:ext cx="6300858" cy="323041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4" name="TextovéPole 3"/>
          <p:cNvSpPr txBox="1"/>
          <p:nvPr/>
        </p:nvSpPr>
        <p:spPr>
          <a:xfrm>
            <a:off x="179512" y="1131590"/>
            <a:ext cx="223224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smtClean="0"/>
              <a:t>Contains all texts, questions, answers and their values, tasks, evaluations, recommended products etc.</a:t>
            </a: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308714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1923678"/>
            <a:ext cx="9144000" cy="1143000"/>
          </a:xfrm>
        </p:spPr>
        <p:txBody>
          <a:bodyPr>
            <a:normAutofit/>
          </a:bodyPr>
          <a:lstStyle/>
          <a:p>
            <a:r>
              <a:rPr lang="cs-CZ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HOW IS </a:t>
            </a:r>
            <a:r>
              <a:rPr lang="cs-CZ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HEALTH </a:t>
            </a:r>
            <a:r>
              <a:rPr lang="cs-CZ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INDEX CALCULATED</a:t>
            </a:r>
          </a:p>
        </p:txBody>
      </p:sp>
    </p:spTree>
    <p:extLst>
      <p:ext uri="{BB962C8B-B14F-4D97-AF65-F5344CB8AC3E}">
        <p14:creationId xmlns:p14="http://schemas.microsoft.com/office/powerpoint/2010/main" val="175683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210707"/>
            <a:ext cx="7956376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 b="1" dirty="0" smtClean="0">
                <a:solidFill>
                  <a:prstClr val="black"/>
                </a:solidFill>
              </a:rPr>
              <a:t>HEALTH INDEX NUMBER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721824" y="4691798"/>
            <a:ext cx="331236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900" b="1" dirty="0" smtClean="0">
                <a:solidFill>
                  <a:prstClr val="white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 A K E    A    S T E P    T O W A R D S    Y O U R    H E A L T H</a:t>
            </a:r>
            <a:endParaRPr lang="en-GB" sz="900" b="1" dirty="0">
              <a:solidFill>
                <a:prstClr val="white"/>
              </a:solidFill>
              <a:latin typeface="Arial Narrow" panose="020B0606020202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1198" y="210707"/>
            <a:ext cx="2784804" cy="247384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</p:pic>
      <p:sp>
        <p:nvSpPr>
          <p:cNvPr id="2" name="TextovéPole 1"/>
          <p:cNvSpPr txBox="1"/>
          <p:nvPr/>
        </p:nvSpPr>
        <p:spPr>
          <a:xfrm>
            <a:off x="467544" y="771550"/>
            <a:ext cx="5760640" cy="3185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 smtClean="0"/>
              <a:t>Each question from sections:</a:t>
            </a:r>
          </a:p>
          <a:p>
            <a:pPr marL="285750" indent="-285750">
              <a:buFontTx/>
              <a:buChar char="-"/>
            </a:pPr>
            <a:r>
              <a:rPr lang="en-US" sz="1200" dirty="0" smtClean="0"/>
              <a:t>Physical Activity (section II)</a:t>
            </a:r>
          </a:p>
          <a:p>
            <a:pPr marL="285750" indent="-285750">
              <a:buFontTx/>
              <a:buChar char="-"/>
            </a:pPr>
            <a:r>
              <a:rPr lang="en-US" sz="1200" dirty="0" smtClean="0"/>
              <a:t>Diet (section III)</a:t>
            </a:r>
          </a:p>
          <a:p>
            <a:pPr marL="285750" indent="-285750">
              <a:buFontTx/>
              <a:buChar char="-"/>
            </a:pPr>
            <a:r>
              <a:rPr lang="en-US" sz="1200" dirty="0" smtClean="0"/>
              <a:t>Bad Habits ( section IV)</a:t>
            </a:r>
          </a:p>
          <a:p>
            <a:pPr marL="285750" indent="-285750">
              <a:buFontTx/>
              <a:buChar char="-"/>
            </a:pPr>
            <a:r>
              <a:rPr lang="en-US" sz="1200" dirty="0" smtClean="0"/>
              <a:t>Immunity (section V)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n-US" sz="1200" dirty="0" smtClean="0"/>
              <a:t>Emotional balance (section VI)</a:t>
            </a:r>
            <a:endParaRPr lang="en-US" sz="1400" dirty="0" smtClean="0"/>
          </a:p>
          <a:p>
            <a:r>
              <a:rPr lang="en-US" sz="1600" dirty="0" smtClean="0"/>
              <a:t>has predefined answers with assigned value (from 0 to 10) according to its importance and positive impact on Health.</a:t>
            </a:r>
          </a:p>
          <a:p>
            <a:pPr>
              <a:spcAft>
                <a:spcPts val="600"/>
              </a:spcAft>
            </a:pPr>
            <a:r>
              <a:rPr lang="en-US" sz="1200" dirty="0" smtClean="0"/>
              <a:t>(0 = no positive impact on health, 10 = the highest impact </a:t>
            </a:r>
            <a:r>
              <a:rPr lang="cs-CZ" sz="1200" dirty="0" err="1" smtClean="0"/>
              <a:t>for</a:t>
            </a:r>
            <a:r>
              <a:rPr lang="cs-CZ" sz="1200" dirty="0" smtClean="0"/>
              <a:t> </a:t>
            </a:r>
            <a:r>
              <a:rPr lang="en-US" sz="1200" dirty="0" smtClean="0"/>
              <a:t>good health condition)</a:t>
            </a:r>
          </a:p>
          <a:p>
            <a:r>
              <a:rPr lang="en-US" sz="1600" b="1" dirty="0" smtClean="0"/>
              <a:t>Respondent during the test collets points from their answers.</a:t>
            </a:r>
          </a:p>
          <a:p>
            <a:endParaRPr lang="en-US" sz="1600" dirty="0" smtClean="0">
              <a:solidFill>
                <a:srgbClr val="00B050"/>
              </a:solidFill>
            </a:endParaRPr>
          </a:p>
          <a:p>
            <a:r>
              <a:rPr lang="en-US" sz="1600" b="1" dirty="0" smtClean="0">
                <a:solidFill>
                  <a:srgbClr val="00B050"/>
                </a:solidFill>
              </a:rPr>
              <a:t>HEALTH INDEX IS A SUM </a:t>
            </a:r>
            <a:r>
              <a:rPr lang="en-US" sz="1600" b="1" dirty="0" smtClean="0"/>
              <a:t>OF ALL THE COLLECTED POINTS</a:t>
            </a:r>
            <a:r>
              <a:rPr lang="cs-CZ" sz="1600" b="1" dirty="0"/>
              <a:t> </a:t>
            </a:r>
            <a:r>
              <a:rPr lang="cs-CZ" sz="1400" dirty="0" smtClean="0"/>
              <a:t>(max. 100)</a:t>
            </a:r>
            <a:endParaRPr lang="en-US" sz="1400" dirty="0" smtClean="0"/>
          </a:p>
          <a:p>
            <a:endParaRPr lang="en-US" dirty="0"/>
          </a:p>
        </p:txBody>
      </p:sp>
      <p:sp>
        <p:nvSpPr>
          <p:cNvPr id="3" name="Šipka dolů 2"/>
          <p:cNvSpPr/>
          <p:nvPr/>
        </p:nvSpPr>
        <p:spPr>
          <a:xfrm>
            <a:off x="1475656" y="3137384"/>
            <a:ext cx="216024" cy="216024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ovéPole 7"/>
          <p:cNvSpPr txBox="1"/>
          <p:nvPr/>
        </p:nvSpPr>
        <p:spPr>
          <a:xfrm>
            <a:off x="0" y="3980157"/>
            <a:ext cx="9144000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Assigned values for each answer are in the HI excel file </a:t>
            </a:r>
            <a:r>
              <a:rPr lang="en-US" sz="1000" i="1" dirty="0" smtClean="0">
                <a:hlinkClick r:id="rId4" action="ppaction://hlinksldjump"/>
              </a:rPr>
              <a:t>(see </a:t>
            </a:r>
            <a:r>
              <a:rPr lang="en-US" sz="1000" i="1" dirty="0" err="1" smtClean="0">
                <a:hlinkClick r:id="rId4" action="ppaction://hlinksldjump"/>
              </a:rPr>
              <a:t>nex</a:t>
            </a:r>
            <a:r>
              <a:rPr lang="cs-CZ" sz="1000" i="1" dirty="0" smtClean="0">
                <a:hlinkClick r:id="rId4" action="ppaction://hlinksldjump"/>
              </a:rPr>
              <a:t>t</a:t>
            </a:r>
            <a:r>
              <a:rPr lang="en-US" sz="1000" i="1" dirty="0" smtClean="0">
                <a:hlinkClick r:id="rId4" action="ppaction://hlinksldjump"/>
              </a:rPr>
              <a:t> slide →)</a:t>
            </a:r>
            <a:r>
              <a:rPr lang="en-US" sz="1200" i="1" dirty="0" smtClean="0">
                <a:hlinkClick r:id="rId4" action="ppaction://hlinksldjump"/>
              </a:rPr>
              <a:t> </a:t>
            </a:r>
            <a:endParaRPr lang="en-US" sz="1200" i="1" dirty="0"/>
          </a:p>
        </p:txBody>
      </p:sp>
      <p:sp>
        <p:nvSpPr>
          <p:cNvPr id="9" name="Zaoblený obdélník 8"/>
          <p:cNvSpPr/>
          <p:nvPr/>
        </p:nvSpPr>
        <p:spPr>
          <a:xfrm>
            <a:off x="7167416" y="1933767"/>
            <a:ext cx="441863" cy="335039"/>
          </a:xfrm>
          <a:prstGeom prst="roundRect">
            <a:avLst>
              <a:gd name="adj" fmla="val 7843"/>
            </a:avLst>
          </a:prstGeom>
          <a:noFill/>
          <a:ln w="952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cs-CZ" sz="1100"/>
          </a:p>
        </p:txBody>
      </p:sp>
      <p:sp>
        <p:nvSpPr>
          <p:cNvPr id="10" name="Šipka doleva 9"/>
          <p:cNvSpPr/>
          <p:nvPr/>
        </p:nvSpPr>
        <p:spPr>
          <a:xfrm>
            <a:off x="7668344" y="2016045"/>
            <a:ext cx="680501" cy="170482"/>
          </a:xfrm>
          <a:prstGeom prst="lef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cs-CZ" sz="1100"/>
          </a:p>
        </p:txBody>
      </p:sp>
    </p:spTree>
    <p:extLst>
      <p:ext uri="{BB962C8B-B14F-4D97-AF65-F5344CB8AC3E}">
        <p14:creationId xmlns:p14="http://schemas.microsoft.com/office/powerpoint/2010/main" val="74953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Volný tvar 49"/>
          <p:cNvSpPr/>
          <p:nvPr/>
        </p:nvSpPr>
        <p:spPr>
          <a:xfrm>
            <a:off x="6769894" y="516731"/>
            <a:ext cx="292894" cy="1714500"/>
          </a:xfrm>
          <a:custGeom>
            <a:avLst/>
            <a:gdLst>
              <a:gd name="connsiteX0" fmla="*/ 292894 w 292894"/>
              <a:gd name="connsiteY0" fmla="*/ 0 h 1714500"/>
              <a:gd name="connsiteX1" fmla="*/ 290512 w 292894"/>
              <a:gd name="connsiteY1" fmla="*/ 1119188 h 1714500"/>
              <a:gd name="connsiteX2" fmla="*/ 2381 w 292894"/>
              <a:gd name="connsiteY2" fmla="*/ 1714500 h 1714500"/>
              <a:gd name="connsiteX3" fmla="*/ 0 w 292894"/>
              <a:gd name="connsiteY3" fmla="*/ 178594 h 1714500"/>
              <a:gd name="connsiteX4" fmla="*/ 292894 w 292894"/>
              <a:gd name="connsiteY4" fmla="*/ 0 h 171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2894" h="1714500">
                <a:moveTo>
                  <a:pt x="292894" y="0"/>
                </a:moveTo>
                <a:lnTo>
                  <a:pt x="290512" y="1119188"/>
                </a:lnTo>
                <a:lnTo>
                  <a:pt x="2381" y="1714500"/>
                </a:lnTo>
                <a:cubicBezTo>
                  <a:pt x="1587" y="1202531"/>
                  <a:pt x="794" y="690563"/>
                  <a:pt x="0" y="178594"/>
                </a:cubicBezTo>
                <a:lnTo>
                  <a:pt x="292894" y="0"/>
                </a:lnTo>
                <a:close/>
              </a:path>
            </a:pathLst>
          </a:custGeom>
          <a:gradFill>
            <a:gsLst>
              <a:gs pos="17000">
                <a:schemeClr val="bg1"/>
              </a:gs>
              <a:gs pos="8600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ovéPole 6"/>
          <p:cNvSpPr txBox="1"/>
          <p:nvPr/>
        </p:nvSpPr>
        <p:spPr>
          <a:xfrm>
            <a:off x="1721824" y="4691798"/>
            <a:ext cx="331236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900" b="1" dirty="0" smtClean="0">
                <a:solidFill>
                  <a:prstClr val="white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 A K E    A    S T E P    T O W A R D S    Y O U R    H E A L T H</a:t>
            </a:r>
            <a:endParaRPr lang="en-GB" sz="900" b="1" dirty="0">
              <a:solidFill>
                <a:prstClr val="white"/>
              </a:solidFill>
              <a:latin typeface="Arial Narrow" panose="020B0606020202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6998895" y="3093341"/>
            <a:ext cx="184973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300" b="1" dirty="0" smtClean="0">
                <a:solidFill>
                  <a:srgbClr val="00B050"/>
                </a:solidFill>
              </a:rPr>
              <a:t>POINTS ACHIEVED FROM EACH ANSWER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3634" y="321516"/>
            <a:ext cx="1914169" cy="1317565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7067726" y="519664"/>
            <a:ext cx="1890026" cy="1119600"/>
          </a:xfrm>
          <a:prstGeom prst="rect">
            <a:avLst/>
          </a:prstGeom>
          <a:noFill/>
          <a:ln w="12700">
            <a:solidFill>
              <a:srgbClr val="CC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ovéPole 14"/>
          <p:cNvSpPr txBox="1"/>
          <p:nvPr/>
        </p:nvSpPr>
        <p:spPr>
          <a:xfrm>
            <a:off x="7009903" y="3781518"/>
            <a:ext cx="18387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300" b="1" dirty="0" smtClean="0"/>
              <a:t>OTHER THAN YES/NO ANSWERS</a:t>
            </a:r>
            <a:endParaRPr lang="en-US" sz="1300" b="1" dirty="0"/>
          </a:p>
        </p:txBody>
      </p:sp>
      <p:grpSp>
        <p:nvGrpSpPr>
          <p:cNvPr id="27" name="Skupina 26"/>
          <p:cNvGrpSpPr/>
          <p:nvPr/>
        </p:nvGrpSpPr>
        <p:grpSpPr>
          <a:xfrm>
            <a:off x="251520" y="195486"/>
            <a:ext cx="6697475" cy="4047348"/>
            <a:chOff x="608358" y="135554"/>
            <a:chExt cx="6697475" cy="4047348"/>
          </a:xfrm>
        </p:grpSpPr>
        <p:pic>
          <p:nvPicPr>
            <p:cNvPr id="5" name="Obrázek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8358" y="631664"/>
              <a:ext cx="6513436" cy="3551238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9" name="TextovéPole 8"/>
            <p:cNvSpPr txBox="1"/>
            <p:nvPr/>
          </p:nvSpPr>
          <p:spPr>
            <a:xfrm>
              <a:off x="1221158" y="141489"/>
              <a:ext cx="1008112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300" b="1" dirty="0" smtClean="0"/>
                <a:t>QUESTIONS</a:t>
              </a:r>
              <a:endParaRPr lang="en-US" sz="1300" b="1" dirty="0"/>
            </a:p>
          </p:txBody>
        </p:sp>
        <p:sp>
          <p:nvSpPr>
            <p:cNvPr id="10" name="Šipka doprava 9"/>
            <p:cNvSpPr/>
            <p:nvPr/>
          </p:nvSpPr>
          <p:spPr>
            <a:xfrm rot="5400000">
              <a:off x="5016630" y="408595"/>
              <a:ext cx="197645" cy="216024"/>
            </a:xfrm>
            <a:prstGeom prst="rightArrow">
              <a:avLst/>
            </a:prstGeom>
            <a:solidFill>
              <a:schemeClr val="tx1">
                <a:lumMod val="65000"/>
                <a:lumOff val="35000"/>
              </a:schemeClr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ovéPole 10"/>
            <p:cNvSpPr txBox="1"/>
            <p:nvPr/>
          </p:nvSpPr>
          <p:spPr>
            <a:xfrm>
              <a:off x="4508812" y="135554"/>
              <a:ext cx="1688702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300" b="1" dirty="0" smtClean="0"/>
                <a:t>YES </a:t>
              </a:r>
              <a:r>
                <a:rPr lang="cs-CZ" sz="1300" dirty="0" err="1" smtClean="0"/>
                <a:t>or</a:t>
              </a:r>
              <a:r>
                <a:rPr lang="cs-CZ" sz="1300" b="1" dirty="0" smtClean="0"/>
                <a:t> NO ANSWERS</a:t>
              </a:r>
              <a:endParaRPr lang="en-US" sz="1300" b="1" dirty="0"/>
            </a:p>
          </p:txBody>
        </p:sp>
        <p:cxnSp>
          <p:nvCxnSpPr>
            <p:cNvPr id="25" name="Přímá spojnice 24"/>
            <p:cNvCxnSpPr/>
            <p:nvPr/>
          </p:nvCxnSpPr>
          <p:spPr>
            <a:xfrm>
              <a:off x="7128435" y="631664"/>
              <a:ext cx="0" cy="3551238"/>
            </a:xfrm>
            <a:prstGeom prst="line">
              <a:avLst/>
            </a:prstGeom>
            <a:ln w="28575">
              <a:solidFill>
                <a:srgbClr val="CC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Šipka doprava 21"/>
            <p:cNvSpPr/>
            <p:nvPr/>
          </p:nvSpPr>
          <p:spPr>
            <a:xfrm rot="5400000">
              <a:off x="1391388" y="643602"/>
              <a:ext cx="667654" cy="216024"/>
            </a:xfrm>
            <a:prstGeom prst="rightArrow">
              <a:avLst/>
            </a:prstGeom>
            <a:solidFill>
              <a:schemeClr val="tx1">
                <a:lumMod val="65000"/>
                <a:lumOff val="35000"/>
              </a:schemeClr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Šipka doprava 15"/>
            <p:cNvSpPr/>
            <p:nvPr/>
          </p:nvSpPr>
          <p:spPr>
            <a:xfrm rot="10800000">
              <a:off x="5353163" y="2995851"/>
              <a:ext cx="1948583" cy="209649"/>
            </a:xfrm>
            <a:prstGeom prst="rightArrow">
              <a:avLst/>
            </a:prstGeom>
            <a:solidFill>
              <a:srgbClr val="00B050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Šipka doprava 18"/>
            <p:cNvSpPr/>
            <p:nvPr/>
          </p:nvSpPr>
          <p:spPr>
            <a:xfrm rot="10800000">
              <a:off x="6801779" y="3898114"/>
              <a:ext cx="504054" cy="216024"/>
            </a:xfrm>
            <a:prstGeom prst="rightArrow">
              <a:avLst/>
            </a:prstGeom>
            <a:solidFill>
              <a:schemeClr val="tx1">
                <a:lumMod val="65000"/>
                <a:lumOff val="35000"/>
              </a:schemeClr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Šipka doprava 13"/>
          <p:cNvSpPr/>
          <p:nvPr/>
        </p:nvSpPr>
        <p:spPr>
          <a:xfrm rot="10800000">
            <a:off x="6666539" y="3477772"/>
            <a:ext cx="278370" cy="216024"/>
          </a:xfrm>
          <a:prstGeom prst="rightArrow">
            <a:avLst/>
          </a:prstGeom>
          <a:solidFill>
            <a:srgbClr val="00B05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Skupina 3"/>
          <p:cNvGrpSpPr/>
          <p:nvPr/>
        </p:nvGrpSpPr>
        <p:grpSpPr>
          <a:xfrm>
            <a:off x="7053632" y="1663272"/>
            <a:ext cx="1914170" cy="207749"/>
            <a:chOff x="7053632" y="1663272"/>
            <a:chExt cx="1914170" cy="207749"/>
          </a:xfrm>
        </p:grpSpPr>
        <p:sp>
          <p:nvSpPr>
            <p:cNvPr id="37" name="Zaoblený obdélník 36"/>
            <p:cNvSpPr/>
            <p:nvPr/>
          </p:nvSpPr>
          <p:spPr>
            <a:xfrm>
              <a:off x="7053632" y="1685370"/>
              <a:ext cx="1914170" cy="17225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bdélník 35"/>
            <p:cNvSpPr/>
            <p:nvPr/>
          </p:nvSpPr>
          <p:spPr>
            <a:xfrm>
              <a:off x="7060275" y="1663272"/>
              <a:ext cx="1907527" cy="2077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750" dirty="0" smtClean="0">
                  <a:solidFill>
                    <a:schemeClr val="bg1"/>
                  </a:solidFill>
                  <a:hlinkClick r:id="rId5"/>
                </a:rPr>
                <a:t>Link to the Excel file (WL Marketing Portal)</a:t>
              </a:r>
              <a:endParaRPr lang="en-US" sz="75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2174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1923678"/>
            <a:ext cx="9144000" cy="1143000"/>
          </a:xfrm>
        </p:spPr>
        <p:txBody>
          <a:bodyPr>
            <a:normAutofit/>
          </a:bodyPr>
          <a:lstStyle/>
          <a:p>
            <a:r>
              <a:rPr lang="cs-CZ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HOW IS </a:t>
            </a:r>
            <a:r>
              <a:rPr lang="cs-CZ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BMI INDEX </a:t>
            </a:r>
            <a:r>
              <a:rPr lang="cs-CZ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CALCULATED</a:t>
            </a:r>
          </a:p>
        </p:txBody>
      </p:sp>
    </p:spTree>
    <p:extLst>
      <p:ext uri="{BB962C8B-B14F-4D97-AF65-F5344CB8AC3E}">
        <p14:creationId xmlns:p14="http://schemas.microsoft.com/office/powerpoint/2010/main" val="19484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204161"/>
            <a:ext cx="9144000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 b="1" dirty="0" smtClean="0">
                <a:solidFill>
                  <a:prstClr val="black"/>
                </a:solidFill>
              </a:rPr>
              <a:t>BMI INDEX FORMULA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721824" y="4691798"/>
            <a:ext cx="331236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900" b="1" dirty="0" smtClean="0">
                <a:solidFill>
                  <a:prstClr val="white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 A K E    A    S T E P    T O W A R D S    Y O U R    H E A L T H</a:t>
            </a:r>
            <a:endParaRPr lang="en-GB" sz="900" b="1" dirty="0">
              <a:solidFill>
                <a:prstClr val="white"/>
              </a:solidFill>
              <a:latin typeface="Arial Narrow" panose="020B0606020202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19" name="Skupina 18"/>
          <p:cNvGrpSpPr/>
          <p:nvPr/>
        </p:nvGrpSpPr>
        <p:grpSpPr>
          <a:xfrm>
            <a:off x="138451" y="2005211"/>
            <a:ext cx="2304256" cy="1201263"/>
            <a:chOff x="971745" y="1843278"/>
            <a:chExt cx="2304256" cy="1201263"/>
          </a:xfrm>
        </p:grpSpPr>
        <p:grpSp>
          <p:nvGrpSpPr>
            <p:cNvPr id="9" name="Skupina 8"/>
            <p:cNvGrpSpPr/>
            <p:nvPr/>
          </p:nvGrpSpPr>
          <p:grpSpPr>
            <a:xfrm>
              <a:off x="971745" y="1851670"/>
              <a:ext cx="2016224" cy="1169551"/>
              <a:chOff x="611560" y="1491630"/>
              <a:chExt cx="2016224" cy="1169551"/>
            </a:xfrm>
          </p:grpSpPr>
          <p:sp>
            <p:nvSpPr>
              <p:cNvPr id="2" name="TextovéPole 1"/>
              <p:cNvSpPr txBox="1"/>
              <p:nvPr/>
            </p:nvSpPr>
            <p:spPr>
              <a:xfrm>
                <a:off x="611560" y="1491630"/>
                <a:ext cx="2016224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Aft>
                    <a:spcPts val="2400"/>
                  </a:spcAft>
                </a:pPr>
                <a:r>
                  <a:rPr lang="en-US" sz="2500" b="1" dirty="0" smtClean="0"/>
                  <a:t>Weight </a:t>
                </a:r>
                <a:r>
                  <a:rPr lang="en-US" sz="2500" dirty="0" smtClean="0"/>
                  <a:t>(kg)</a:t>
                </a:r>
              </a:p>
              <a:p>
                <a:pPr algn="ctr">
                  <a:spcAft>
                    <a:spcPts val="2400"/>
                  </a:spcAft>
                </a:pPr>
                <a:r>
                  <a:rPr lang="en-US" sz="2500" b="1" dirty="0" smtClean="0"/>
                  <a:t>Height</a:t>
                </a:r>
                <a:r>
                  <a:rPr lang="en-US" sz="2500" b="1" baseline="30000" dirty="0" smtClean="0"/>
                  <a:t>2</a:t>
                </a:r>
                <a:r>
                  <a:rPr lang="en-US" sz="2500" b="1" dirty="0" smtClean="0"/>
                  <a:t> </a:t>
                </a:r>
                <a:r>
                  <a:rPr lang="en-US" sz="2500" dirty="0" smtClean="0"/>
                  <a:t>(m)</a:t>
                </a:r>
                <a:endParaRPr lang="en-US" sz="2500" dirty="0"/>
              </a:p>
            </p:txBody>
          </p:sp>
          <p:cxnSp>
            <p:nvCxnSpPr>
              <p:cNvPr id="4" name="Přímá spojnice 3"/>
              <p:cNvCxnSpPr/>
              <p:nvPr/>
            </p:nvCxnSpPr>
            <p:spPr>
              <a:xfrm>
                <a:off x="827584" y="2067694"/>
                <a:ext cx="1512168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Zaoblený obdélník 9"/>
            <p:cNvSpPr/>
            <p:nvPr/>
          </p:nvSpPr>
          <p:spPr>
            <a:xfrm>
              <a:off x="1115616" y="1843278"/>
              <a:ext cx="1728192" cy="504056"/>
            </a:xfrm>
            <a:prstGeom prst="roundRect">
              <a:avLst/>
            </a:prstGeom>
            <a:noFill/>
            <a:ln w="19050">
              <a:solidFill>
                <a:srgbClr val="CC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Zaoblený obdélník 10"/>
            <p:cNvSpPr/>
            <p:nvPr/>
          </p:nvSpPr>
          <p:spPr>
            <a:xfrm>
              <a:off x="1115616" y="2540485"/>
              <a:ext cx="1728192" cy="504056"/>
            </a:xfrm>
            <a:prstGeom prst="roundRect">
              <a:avLst/>
            </a:prstGeom>
            <a:noFill/>
            <a:ln w="19050">
              <a:solidFill>
                <a:srgbClr val="CC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Přímá spojnice se šipkou 12"/>
            <p:cNvCxnSpPr>
              <a:stCxn id="10" idx="3"/>
            </p:cNvCxnSpPr>
            <p:nvPr/>
          </p:nvCxnSpPr>
          <p:spPr>
            <a:xfrm>
              <a:off x="2843808" y="2095306"/>
              <a:ext cx="432193" cy="0"/>
            </a:xfrm>
            <a:prstGeom prst="straightConnector1">
              <a:avLst/>
            </a:prstGeom>
            <a:ln w="12700">
              <a:solidFill>
                <a:srgbClr val="CC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Přímá spojnice se šipkou 14"/>
            <p:cNvCxnSpPr>
              <a:stCxn id="11" idx="3"/>
            </p:cNvCxnSpPr>
            <p:nvPr/>
          </p:nvCxnSpPr>
          <p:spPr>
            <a:xfrm>
              <a:off x="2843808" y="2792513"/>
              <a:ext cx="432193" cy="0"/>
            </a:xfrm>
            <a:prstGeom prst="straightConnector1">
              <a:avLst/>
            </a:prstGeom>
            <a:ln w="12700">
              <a:solidFill>
                <a:srgbClr val="CC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ovéPole 20"/>
          <p:cNvSpPr txBox="1"/>
          <p:nvPr/>
        </p:nvSpPr>
        <p:spPr>
          <a:xfrm>
            <a:off x="2642669" y="3796045"/>
            <a:ext cx="250491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900" b="1" dirty="0" smtClean="0"/>
              <a:t>TEST - SECTION 1</a:t>
            </a:r>
            <a:endParaRPr lang="en-US" sz="900" b="1" dirty="0"/>
          </a:p>
        </p:txBody>
      </p:sp>
      <p:sp>
        <p:nvSpPr>
          <p:cNvPr id="24" name="Šipka doprava 23"/>
          <p:cNvSpPr/>
          <p:nvPr/>
        </p:nvSpPr>
        <p:spPr>
          <a:xfrm>
            <a:off x="5307840" y="2352857"/>
            <a:ext cx="426188" cy="435984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6" name="Tabulka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7974989"/>
              </p:ext>
            </p:extLst>
          </p:nvPr>
        </p:nvGraphicFramePr>
        <p:xfrm>
          <a:off x="5857800" y="1748635"/>
          <a:ext cx="2962672" cy="20867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18456"/>
                <a:gridCol w="1944216"/>
              </a:tblGrid>
              <a:tr h="4173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0 – 19,9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t"/>
                      <a:r>
                        <a:rPr lang="en-US" sz="1200" u="none" strike="noStrike" dirty="0">
                          <a:effectLst/>
                        </a:rPr>
                        <a:t>Underweight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173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20 – 24,9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t"/>
                      <a:r>
                        <a:rPr lang="en-US" sz="1200" u="none" strike="noStrike" dirty="0">
                          <a:effectLst/>
                        </a:rPr>
                        <a:t>Normal weight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173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25 – 29,9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t"/>
                      <a:r>
                        <a:rPr lang="en-US" sz="1200" u="none" strike="noStrike" dirty="0">
                          <a:effectLst/>
                        </a:rPr>
                        <a:t>Overweight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173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30 – 34,9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t"/>
                      <a:r>
                        <a:rPr lang="en-US" sz="1200" u="none" strike="noStrike" dirty="0">
                          <a:effectLst/>
                        </a:rPr>
                        <a:t>Obesity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173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35+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t"/>
                      <a:r>
                        <a:rPr lang="en-US" sz="1200" u="none" strike="noStrike" dirty="0">
                          <a:effectLst/>
                        </a:rPr>
                        <a:t>Heavy obesity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7" name="Zaoblený obdélník 26"/>
          <p:cNvSpPr/>
          <p:nvPr/>
        </p:nvSpPr>
        <p:spPr>
          <a:xfrm>
            <a:off x="5857800" y="1429147"/>
            <a:ext cx="2962672" cy="27544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CATEGORIES</a:t>
            </a:r>
            <a:endParaRPr lang="en-US" dirty="0"/>
          </a:p>
        </p:txBody>
      </p:sp>
      <p:pic>
        <p:nvPicPr>
          <p:cNvPr id="28" name="Obrázek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9157" y="1448815"/>
            <a:ext cx="2504911" cy="2386544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32" name="Zaoblený obdélník 31"/>
          <p:cNvSpPr/>
          <p:nvPr/>
        </p:nvSpPr>
        <p:spPr>
          <a:xfrm>
            <a:off x="3937681" y="2305446"/>
            <a:ext cx="1009937" cy="530806"/>
          </a:xfrm>
          <a:prstGeom prst="roundRect">
            <a:avLst>
              <a:gd name="adj" fmla="val 9336"/>
            </a:avLst>
          </a:prstGeom>
          <a:noFill/>
          <a:ln w="12700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Šipka dolů 34"/>
          <p:cNvSpPr/>
          <p:nvPr/>
        </p:nvSpPr>
        <p:spPr>
          <a:xfrm>
            <a:off x="1584901" y="3151349"/>
            <a:ext cx="161204" cy="370331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Přímá spojnice 36"/>
          <p:cNvCxnSpPr/>
          <p:nvPr/>
        </p:nvCxnSpPr>
        <p:spPr>
          <a:xfrm>
            <a:off x="1463279" y="3148843"/>
            <a:ext cx="396879" cy="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ovéPole 37"/>
          <p:cNvSpPr txBox="1"/>
          <p:nvPr/>
        </p:nvSpPr>
        <p:spPr>
          <a:xfrm>
            <a:off x="158011" y="3555990"/>
            <a:ext cx="1905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i="1" dirty="0" smtClean="0"/>
              <a:t>Users fill their height in </a:t>
            </a:r>
            <a:r>
              <a:rPr lang="en-US" sz="900" b="1" i="1" dirty="0" smtClean="0"/>
              <a:t>cm</a:t>
            </a:r>
            <a:r>
              <a:rPr lang="en-US" sz="900" i="1" dirty="0" smtClean="0"/>
              <a:t> → recalculation to </a:t>
            </a:r>
            <a:r>
              <a:rPr lang="en-US" sz="900" b="1" i="1" dirty="0" smtClean="0"/>
              <a:t>m</a:t>
            </a:r>
            <a:endParaRPr lang="en-US" sz="900" b="1" i="1" dirty="0"/>
          </a:p>
        </p:txBody>
      </p:sp>
      <p:pic>
        <p:nvPicPr>
          <p:cNvPr id="40" name="Obrázek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21592"/>
            <a:ext cx="2338706" cy="984184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</p:pic>
      <p:sp>
        <p:nvSpPr>
          <p:cNvPr id="44" name="Zaoblený obdélník 43"/>
          <p:cNvSpPr/>
          <p:nvPr/>
        </p:nvSpPr>
        <p:spPr>
          <a:xfrm>
            <a:off x="282322" y="1439690"/>
            <a:ext cx="1723103" cy="27544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FORMULA</a:t>
            </a:r>
            <a:endParaRPr lang="en-US" dirty="0"/>
          </a:p>
        </p:txBody>
      </p:sp>
      <p:sp>
        <p:nvSpPr>
          <p:cNvPr id="25" name="Zaoblený obdélník 24"/>
          <p:cNvSpPr/>
          <p:nvPr/>
        </p:nvSpPr>
        <p:spPr>
          <a:xfrm>
            <a:off x="7004178" y="457641"/>
            <a:ext cx="1260686" cy="208033"/>
          </a:xfrm>
          <a:prstGeom prst="roundRect">
            <a:avLst>
              <a:gd name="adj" fmla="val 7843"/>
            </a:avLst>
          </a:prstGeom>
          <a:noFill/>
          <a:ln w="952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cs-CZ" sz="1100"/>
          </a:p>
        </p:txBody>
      </p:sp>
      <p:sp>
        <p:nvSpPr>
          <p:cNvPr id="3" name="TextovéPole 2"/>
          <p:cNvSpPr txBox="1"/>
          <p:nvPr/>
        </p:nvSpPr>
        <p:spPr>
          <a:xfrm>
            <a:off x="5849333" y="3942256"/>
            <a:ext cx="29626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Each category has a different description text</a:t>
            </a:r>
            <a:endParaRPr lang="en-US" sz="1200" i="1" dirty="0"/>
          </a:p>
        </p:txBody>
      </p:sp>
      <p:sp>
        <p:nvSpPr>
          <p:cNvPr id="29" name="Šipka doleva 28"/>
          <p:cNvSpPr/>
          <p:nvPr/>
        </p:nvSpPr>
        <p:spPr>
          <a:xfrm>
            <a:off x="8310266" y="476416"/>
            <a:ext cx="680501" cy="170482"/>
          </a:xfrm>
          <a:prstGeom prst="lef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cs-CZ" sz="1100"/>
          </a:p>
        </p:txBody>
      </p:sp>
    </p:spTree>
    <p:extLst>
      <p:ext uri="{BB962C8B-B14F-4D97-AF65-F5344CB8AC3E}">
        <p14:creationId xmlns:p14="http://schemas.microsoft.com/office/powerpoint/2010/main" val="129543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2067694"/>
            <a:ext cx="9144000" cy="936104"/>
          </a:xfrm>
        </p:spPr>
        <p:txBody>
          <a:bodyPr>
            <a:normAutofit/>
          </a:bodyPr>
          <a:lstStyle/>
          <a:p>
            <a:pPr>
              <a:lnSpc>
                <a:spcPts val="2400"/>
              </a:lnSpc>
            </a:pPr>
            <a:r>
              <a:rPr lang="cs-CZ" sz="3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HEALTH INDEX</a:t>
            </a:r>
            <a:br>
              <a:rPr lang="cs-CZ" sz="3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TECHNICAL SPECIFICATION</a:t>
            </a:r>
            <a:endParaRPr lang="cs-CZ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09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1923678"/>
            <a:ext cx="9144000" cy="1143000"/>
          </a:xfrm>
        </p:spPr>
        <p:txBody>
          <a:bodyPr>
            <a:normAutofit/>
          </a:bodyPr>
          <a:lstStyle/>
          <a:p>
            <a:r>
              <a:rPr lang="cs-CZ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HOW IS </a:t>
            </a:r>
            <a:r>
              <a:rPr lang="cs-CZ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DAILY LIQUIL INTAKE CALCULATED</a:t>
            </a:r>
            <a:endParaRPr lang="cs-CZ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90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29732"/>
            <a:ext cx="9144000" cy="6748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 dirty="0" smtClean="0">
                <a:solidFill>
                  <a:prstClr val="black"/>
                </a:solidFill>
              </a:rPr>
              <a:t>DAILY LIQUID INTAKE</a:t>
            </a:r>
            <a:r>
              <a:rPr lang="cs-CZ" sz="2400" dirty="0" smtClean="0">
                <a:solidFill>
                  <a:prstClr val="black"/>
                </a:solidFill>
              </a:rPr>
              <a:t>: </a:t>
            </a:r>
            <a:r>
              <a:rPr lang="cs-CZ" sz="2400" b="1" u="sng" dirty="0" smtClean="0">
                <a:solidFill>
                  <a:prstClr val="black"/>
                </a:solidFill>
              </a:rPr>
              <a:t>OPTIMAL FLUID INTAKE (F.I.)</a:t>
            </a:r>
            <a:endParaRPr lang="cs-CZ" sz="2400" b="1" u="sng" dirty="0">
              <a:solidFill>
                <a:prstClr val="black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721824" y="4691798"/>
            <a:ext cx="331236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900" b="1" dirty="0" smtClean="0">
                <a:solidFill>
                  <a:prstClr val="white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 A K E    A    S T E P    T O W A R D S    Y O U R    H E A L T H</a:t>
            </a:r>
            <a:endParaRPr lang="en-GB" sz="900" b="1" dirty="0">
              <a:solidFill>
                <a:prstClr val="white"/>
              </a:solidFill>
              <a:latin typeface="Arial Narrow" panose="020B0606020202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5" name="Skupina 4"/>
          <p:cNvGrpSpPr/>
          <p:nvPr/>
        </p:nvGrpSpPr>
        <p:grpSpPr>
          <a:xfrm>
            <a:off x="626928" y="2115384"/>
            <a:ext cx="3168352" cy="504056"/>
            <a:chOff x="971745" y="1843278"/>
            <a:chExt cx="3168352" cy="504056"/>
          </a:xfrm>
        </p:grpSpPr>
        <p:sp>
          <p:nvSpPr>
            <p:cNvPr id="14" name="TextovéPole 13"/>
            <p:cNvSpPr txBox="1"/>
            <p:nvPr/>
          </p:nvSpPr>
          <p:spPr>
            <a:xfrm>
              <a:off x="971745" y="1851670"/>
              <a:ext cx="3168352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2400"/>
                </a:spcAft>
              </a:pPr>
              <a:r>
                <a:rPr lang="cs-CZ" sz="2500" b="1" dirty="0" err="1" smtClean="0"/>
                <a:t>Weight</a:t>
              </a:r>
              <a:r>
                <a:rPr lang="cs-CZ" sz="2500" b="1" dirty="0" smtClean="0"/>
                <a:t> (kg)   x 0,035</a:t>
              </a:r>
              <a:endParaRPr lang="en-US" sz="2500" dirty="0" smtClean="0"/>
            </a:p>
          </p:txBody>
        </p:sp>
        <p:sp>
          <p:nvSpPr>
            <p:cNvPr id="10" name="Zaoblený obdélník 9"/>
            <p:cNvSpPr/>
            <p:nvPr/>
          </p:nvSpPr>
          <p:spPr>
            <a:xfrm>
              <a:off x="1115616" y="1843278"/>
              <a:ext cx="1728192" cy="504056"/>
            </a:xfrm>
            <a:prstGeom prst="roundRect">
              <a:avLst/>
            </a:prstGeom>
            <a:noFill/>
            <a:ln w="19050">
              <a:solidFill>
                <a:srgbClr val="CC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Skupina 1"/>
          <p:cNvGrpSpPr/>
          <p:nvPr/>
        </p:nvGrpSpPr>
        <p:grpSpPr>
          <a:xfrm>
            <a:off x="3997276" y="1563638"/>
            <a:ext cx="2590948" cy="2699348"/>
            <a:chOff x="3189820" y="1448814"/>
            <a:chExt cx="2590948" cy="2699348"/>
          </a:xfrm>
        </p:grpSpPr>
        <p:sp>
          <p:nvSpPr>
            <p:cNvPr id="25" name="TextovéPole 24"/>
            <p:cNvSpPr txBox="1"/>
            <p:nvPr/>
          </p:nvSpPr>
          <p:spPr>
            <a:xfrm>
              <a:off x="3189820" y="3917330"/>
              <a:ext cx="259094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900" b="1" dirty="0" smtClean="0"/>
                <a:t>TEST - SECTION 1</a:t>
              </a:r>
              <a:endParaRPr lang="en-US" sz="900" b="1" dirty="0"/>
            </a:p>
          </p:txBody>
        </p:sp>
        <p:pic>
          <p:nvPicPr>
            <p:cNvPr id="26" name="Obrázek 2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89820" y="1448814"/>
              <a:ext cx="2590948" cy="2468515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sp>
          <p:nvSpPr>
            <p:cNvPr id="27" name="Zaoblený obdélník 26"/>
            <p:cNvSpPr/>
            <p:nvPr/>
          </p:nvSpPr>
          <p:spPr>
            <a:xfrm>
              <a:off x="4485293" y="2620424"/>
              <a:ext cx="1009937" cy="200078"/>
            </a:xfrm>
            <a:prstGeom prst="roundRect">
              <a:avLst>
                <a:gd name="adj" fmla="val 9336"/>
              </a:avLst>
            </a:prstGeom>
            <a:noFill/>
            <a:ln w="12700"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Zaoblený obdélník 27"/>
          <p:cNvSpPr/>
          <p:nvPr/>
        </p:nvSpPr>
        <p:spPr>
          <a:xfrm>
            <a:off x="728251" y="1564559"/>
            <a:ext cx="2851005" cy="27544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FORMULA</a:t>
            </a:r>
            <a:endParaRPr lang="en-US" dirty="0"/>
          </a:p>
        </p:txBody>
      </p:sp>
      <p:cxnSp>
        <p:nvCxnSpPr>
          <p:cNvPr id="4" name="Pravoúhlá spojnice 3"/>
          <p:cNvCxnSpPr>
            <a:stCxn id="10" idx="2"/>
          </p:cNvCxnSpPr>
          <p:nvPr/>
        </p:nvCxnSpPr>
        <p:spPr>
          <a:xfrm rot="16200000" flipH="1">
            <a:off x="2596393" y="1657942"/>
            <a:ext cx="283158" cy="2206154"/>
          </a:xfrm>
          <a:prstGeom prst="bentConnector2">
            <a:avLst/>
          </a:prstGeom>
          <a:ln w="12700">
            <a:solidFill>
              <a:srgbClr val="CC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Obráze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0232" y="222418"/>
            <a:ext cx="2352476" cy="100279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</p:pic>
      <p:sp>
        <p:nvSpPr>
          <p:cNvPr id="21" name="Zaoblený obdélník 20"/>
          <p:cNvSpPr/>
          <p:nvPr/>
        </p:nvSpPr>
        <p:spPr>
          <a:xfrm>
            <a:off x="6786652" y="767025"/>
            <a:ext cx="274362" cy="142089"/>
          </a:xfrm>
          <a:prstGeom prst="roundRect">
            <a:avLst>
              <a:gd name="adj" fmla="val 7843"/>
            </a:avLst>
          </a:prstGeom>
          <a:noFill/>
          <a:ln w="952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cs-CZ" sz="1100"/>
          </a:p>
        </p:txBody>
      </p:sp>
      <p:sp>
        <p:nvSpPr>
          <p:cNvPr id="22" name="Šipka doleva 21"/>
          <p:cNvSpPr/>
          <p:nvPr/>
        </p:nvSpPr>
        <p:spPr>
          <a:xfrm rot="10800000">
            <a:off x="6295920" y="762328"/>
            <a:ext cx="464791" cy="170482"/>
          </a:xfrm>
          <a:prstGeom prst="lef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cs-CZ" sz="1100"/>
          </a:p>
        </p:txBody>
      </p:sp>
    </p:spTree>
    <p:extLst>
      <p:ext uri="{BB962C8B-B14F-4D97-AF65-F5344CB8AC3E}">
        <p14:creationId xmlns:p14="http://schemas.microsoft.com/office/powerpoint/2010/main" val="44372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1721824" y="4691798"/>
            <a:ext cx="331236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900" b="1" dirty="0" smtClean="0">
                <a:solidFill>
                  <a:prstClr val="white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 A K E    A    S T E P    T O W A R D S    Y O U R    H E A L T H</a:t>
            </a:r>
            <a:endParaRPr lang="en-GB" sz="900" b="1" dirty="0">
              <a:solidFill>
                <a:prstClr val="white"/>
              </a:solidFill>
              <a:latin typeface="Arial Narrow" panose="020B0606020202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aphicFrame>
        <p:nvGraphicFramePr>
          <p:cNvPr id="29" name="Tabulka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5143520"/>
              </p:ext>
            </p:extLst>
          </p:nvPr>
        </p:nvGraphicFramePr>
        <p:xfrm>
          <a:off x="5256398" y="1780086"/>
          <a:ext cx="2267669" cy="14816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74717"/>
                <a:gridCol w="992952"/>
              </a:tblGrid>
              <a:tr h="4938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effectLst/>
                        </a:rPr>
                        <a:t>0% – 49%</a:t>
                      </a:r>
                    </a:p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</a:t>
                      </a:r>
                      <a:r>
                        <a:rPr lang="en-US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optimal F.I.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t"/>
                      <a:r>
                        <a:rPr lang="en-US" sz="1200" b="1" u="none" strike="noStrike" dirty="0" smtClean="0">
                          <a:solidFill>
                            <a:srgbClr val="CC0000"/>
                          </a:solidFill>
                          <a:effectLst/>
                        </a:rPr>
                        <a:t>Insufficient</a:t>
                      </a:r>
                      <a:endParaRPr lang="en-US" sz="1200" b="1" i="0" u="none" strike="noStrike" dirty="0">
                        <a:solidFill>
                          <a:srgbClr val="CC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400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938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effectLst/>
                        </a:rPr>
                        <a:t>50% – 89%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of optimal F.I.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t"/>
                      <a:r>
                        <a:rPr lang="en-US" sz="1200" b="1" u="none" strike="noStrike" dirty="0" smtClean="0">
                          <a:solidFill>
                            <a:srgbClr val="FFC000"/>
                          </a:solidFill>
                          <a:effectLst/>
                        </a:rPr>
                        <a:t>Low</a:t>
                      </a:r>
                      <a:endParaRPr lang="en-US" sz="1200" b="1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400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938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effectLst/>
                        </a:rPr>
                        <a:t>90% +</a:t>
                      </a:r>
                    </a:p>
                    <a:p>
                      <a:pPr algn="ctr" fontAlgn="ctr"/>
                      <a:r>
                        <a:rPr kumimoji="0" lang="en-US" sz="10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of optimal F.I.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t"/>
                      <a:r>
                        <a:rPr lang="en-US" sz="12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Optimal</a:t>
                      </a:r>
                      <a:endParaRPr lang="en-US" sz="12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400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0" name="Zaoblený obdélník 29"/>
          <p:cNvSpPr/>
          <p:nvPr/>
        </p:nvSpPr>
        <p:spPr>
          <a:xfrm>
            <a:off x="5256399" y="1460598"/>
            <a:ext cx="3554547" cy="293994"/>
          </a:xfrm>
          <a:prstGeom prst="roundRect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CATEGORIES</a:t>
            </a:r>
            <a:endParaRPr lang="en-US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8224" y="222418"/>
            <a:ext cx="2352476" cy="100279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</p:pic>
      <p:sp>
        <p:nvSpPr>
          <p:cNvPr id="20" name="Zaoblený obdélník 19"/>
          <p:cNvSpPr/>
          <p:nvPr/>
        </p:nvSpPr>
        <p:spPr>
          <a:xfrm>
            <a:off x="211848" y="1460599"/>
            <a:ext cx="1567178" cy="293994"/>
          </a:xfrm>
          <a:prstGeom prst="roundRect">
            <a:avLst>
              <a:gd name="adj" fmla="val 23147"/>
            </a:avLst>
          </a:prstGeom>
          <a:solidFill>
            <a:schemeClr val="bg1">
              <a:lumMod val="50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OPTIMAL F.I.</a:t>
            </a:r>
            <a:endParaRPr lang="en-US" dirty="0"/>
          </a:p>
        </p:txBody>
      </p:sp>
      <p:grpSp>
        <p:nvGrpSpPr>
          <p:cNvPr id="11" name="Skupina 10"/>
          <p:cNvGrpSpPr/>
          <p:nvPr/>
        </p:nvGrpSpPr>
        <p:grpSpPr>
          <a:xfrm>
            <a:off x="2204394" y="1460598"/>
            <a:ext cx="2512428" cy="2623320"/>
            <a:chOff x="2100051" y="1144381"/>
            <a:chExt cx="2512428" cy="2623320"/>
          </a:xfrm>
        </p:grpSpPr>
        <p:pic>
          <p:nvPicPr>
            <p:cNvPr id="8" name="Obrázek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0051" y="1380094"/>
              <a:ext cx="2512428" cy="2387607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sp>
          <p:nvSpPr>
            <p:cNvPr id="21" name="Zaoblený obdélník 20"/>
            <p:cNvSpPr/>
            <p:nvPr/>
          </p:nvSpPr>
          <p:spPr>
            <a:xfrm>
              <a:off x="2100051" y="1144381"/>
              <a:ext cx="2512428" cy="293994"/>
            </a:xfrm>
            <a:prstGeom prst="roundRect">
              <a:avLst>
                <a:gd name="adj" fmla="val 26387"/>
              </a:avLst>
            </a:prstGeom>
            <a:solidFill>
              <a:schemeClr val="bg1">
                <a:lumMod val="50000"/>
              </a:schemeClr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 smtClean="0"/>
                <a:t>REALITY</a:t>
              </a:r>
              <a:endParaRPr lang="en-US" dirty="0"/>
            </a:p>
          </p:txBody>
        </p:sp>
      </p:grpSp>
      <p:pic>
        <p:nvPicPr>
          <p:cNvPr id="22" name="Obrázek 2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9" t="50657" r="8008" b="37544"/>
          <a:stretch/>
        </p:blipFill>
        <p:spPr>
          <a:xfrm>
            <a:off x="5148060" y="3304828"/>
            <a:ext cx="3672412" cy="50405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9" name="TextovéPole 8"/>
          <p:cNvSpPr txBox="1"/>
          <p:nvPr/>
        </p:nvSpPr>
        <p:spPr>
          <a:xfrm>
            <a:off x="1779026" y="1460598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 smtClean="0">
                <a:solidFill>
                  <a:schemeClr val="bg1">
                    <a:lumMod val="50000"/>
                  </a:schemeClr>
                </a:solidFill>
              </a:rPr>
              <a:t>VS</a:t>
            </a:r>
            <a:endParaRPr lang="en-US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34" name="Přímá spojnice 33"/>
          <p:cNvCxnSpPr/>
          <p:nvPr/>
        </p:nvCxnSpPr>
        <p:spPr>
          <a:xfrm>
            <a:off x="7585238" y="1805759"/>
            <a:ext cx="0" cy="1946694"/>
          </a:xfrm>
          <a:prstGeom prst="line">
            <a:avLst/>
          </a:prstGeom>
          <a:ln w="1905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6" name="Tabulka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772280"/>
              </p:ext>
            </p:extLst>
          </p:nvPr>
        </p:nvGraphicFramePr>
        <p:xfrm>
          <a:off x="7646409" y="1780085"/>
          <a:ext cx="1164538" cy="14741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64538"/>
              </a:tblGrid>
              <a:tr h="14741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u="none" strike="noStrike" noProof="0" dirty="0" smtClean="0">
                          <a:effectLst/>
                        </a:rPr>
                        <a:t>always</a:t>
                      </a:r>
                      <a:br>
                        <a:rPr lang="en-US" sz="1200" b="0" u="none" strike="noStrike" noProof="0" dirty="0" smtClean="0">
                          <a:effectLst/>
                        </a:rPr>
                      </a:br>
                      <a:r>
                        <a:rPr lang="en-US" sz="1200" b="1" u="none" strike="noStrike" noProof="0" dirty="0" smtClean="0">
                          <a:solidFill>
                            <a:srgbClr val="00B050"/>
                          </a:solidFill>
                          <a:effectLst/>
                        </a:rPr>
                        <a:t>Optimal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7" name="TextovéPole 36"/>
          <p:cNvSpPr txBox="1"/>
          <p:nvPr/>
        </p:nvSpPr>
        <p:spPr>
          <a:xfrm>
            <a:off x="251520" y="1863230"/>
            <a:ext cx="14496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400"/>
              </a:spcAft>
            </a:pPr>
            <a:r>
              <a:rPr lang="cs-CZ" sz="1200" dirty="0" err="1" smtClean="0"/>
              <a:t>Weight</a:t>
            </a:r>
            <a:r>
              <a:rPr lang="cs-CZ" sz="1200" dirty="0" smtClean="0"/>
              <a:t> (kg) x 0,035</a:t>
            </a:r>
            <a:endParaRPr lang="en-US" sz="1200" dirty="0" smtClean="0"/>
          </a:p>
        </p:txBody>
      </p:sp>
      <p:sp>
        <p:nvSpPr>
          <p:cNvPr id="17" name="Šipka doprava 16"/>
          <p:cNvSpPr/>
          <p:nvPr/>
        </p:nvSpPr>
        <p:spPr>
          <a:xfrm rot="1833235">
            <a:off x="4495697" y="3102741"/>
            <a:ext cx="623916" cy="435984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0" y="29732"/>
            <a:ext cx="9144000" cy="6748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dirty="0">
                <a:solidFill>
                  <a:prstClr val="black"/>
                </a:solidFill>
              </a:rPr>
              <a:t>	</a:t>
            </a:r>
            <a:r>
              <a:rPr lang="cs-CZ" sz="2400" dirty="0" smtClean="0">
                <a:solidFill>
                  <a:prstClr val="black"/>
                </a:solidFill>
              </a:rPr>
              <a:t>	</a:t>
            </a:r>
            <a:r>
              <a:rPr lang="cs-CZ" sz="2400" b="1" dirty="0" smtClean="0">
                <a:solidFill>
                  <a:prstClr val="black"/>
                </a:solidFill>
              </a:rPr>
              <a:t>DAILY LIQUID INTAKE</a:t>
            </a:r>
            <a:r>
              <a:rPr lang="cs-CZ" sz="2400" dirty="0" smtClean="0">
                <a:solidFill>
                  <a:prstClr val="black"/>
                </a:solidFill>
              </a:rPr>
              <a:t>: </a:t>
            </a:r>
            <a:r>
              <a:rPr lang="cs-CZ" sz="2400" b="1" u="sng" dirty="0" smtClean="0">
                <a:solidFill>
                  <a:prstClr val="black"/>
                </a:solidFill>
              </a:rPr>
              <a:t>CATEGORY</a:t>
            </a:r>
            <a:endParaRPr lang="cs-CZ" sz="2400" b="1" u="sng" dirty="0">
              <a:solidFill>
                <a:prstClr val="black"/>
              </a:solidFill>
            </a:endParaRPr>
          </a:p>
        </p:txBody>
      </p:sp>
      <p:sp>
        <p:nvSpPr>
          <p:cNvPr id="42" name="Zaoblený obdélník 41"/>
          <p:cNvSpPr/>
          <p:nvPr/>
        </p:nvSpPr>
        <p:spPr>
          <a:xfrm>
            <a:off x="6677734" y="508306"/>
            <a:ext cx="646931" cy="208033"/>
          </a:xfrm>
          <a:prstGeom prst="roundRect">
            <a:avLst>
              <a:gd name="adj" fmla="val 7843"/>
            </a:avLst>
          </a:prstGeom>
          <a:noFill/>
          <a:ln w="952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cs-CZ" sz="1100"/>
          </a:p>
        </p:txBody>
      </p:sp>
      <p:sp>
        <p:nvSpPr>
          <p:cNvPr id="44" name="Šipka doleva 43"/>
          <p:cNvSpPr/>
          <p:nvPr/>
        </p:nvSpPr>
        <p:spPr>
          <a:xfrm>
            <a:off x="7381366" y="527081"/>
            <a:ext cx="680501" cy="170482"/>
          </a:xfrm>
          <a:prstGeom prst="lef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cs-CZ" sz="1100"/>
          </a:p>
        </p:txBody>
      </p:sp>
    </p:spTree>
    <p:extLst>
      <p:ext uri="{BB962C8B-B14F-4D97-AF65-F5344CB8AC3E}">
        <p14:creationId xmlns:p14="http://schemas.microsoft.com/office/powerpoint/2010/main" val="35810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1923678"/>
            <a:ext cx="9144000" cy="1143000"/>
          </a:xfrm>
        </p:spPr>
        <p:txBody>
          <a:bodyPr>
            <a:normAutofit/>
          </a:bodyPr>
          <a:lstStyle/>
          <a:p>
            <a:pPr>
              <a:lnSpc>
                <a:spcPts val="3000"/>
              </a:lnSpc>
            </a:pPr>
            <a:r>
              <a:rPr lang="cs-CZ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INDENTIFICATION OF </a:t>
            </a:r>
            <a:br>
              <a:rPr lang="cs-CZ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KEY PROBLEMATIC AREAS</a:t>
            </a:r>
            <a:endParaRPr lang="cs-CZ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21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210707"/>
            <a:ext cx="9144000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 b="1" dirty="0" smtClean="0">
                <a:solidFill>
                  <a:prstClr val="black"/>
                </a:solidFill>
              </a:rPr>
              <a:t>KEY PROBLEMATIC AREAS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721824" y="4691798"/>
            <a:ext cx="331236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900" b="1" dirty="0" smtClean="0">
                <a:solidFill>
                  <a:prstClr val="white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 A K E    A    S T E P    T O W A R D S    Y O U R    H E A L T H</a:t>
            </a:r>
            <a:endParaRPr lang="en-GB" sz="900" b="1" dirty="0">
              <a:solidFill>
                <a:prstClr val="white"/>
              </a:solidFill>
              <a:latin typeface="Arial Narrow" panose="020B0606020202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51520" y="1157744"/>
            <a:ext cx="4566648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Each question has defined</a:t>
            </a:r>
            <a:r>
              <a:rPr lang="cs-CZ" sz="1500" dirty="0" smtClean="0"/>
              <a:t>:</a:t>
            </a:r>
          </a:p>
          <a:p>
            <a:pPr marL="285750" indent="-285750">
              <a:buFontTx/>
              <a:buChar char="-"/>
            </a:pPr>
            <a:r>
              <a:rPr lang="cs-CZ" sz="1500" dirty="0" err="1" smtClean="0"/>
              <a:t>its</a:t>
            </a:r>
            <a:r>
              <a:rPr lang="cs-CZ" sz="1500" dirty="0" smtClean="0"/>
              <a:t> </a:t>
            </a:r>
            <a:r>
              <a:rPr lang="cs-CZ" sz="1500" dirty="0" err="1" smtClean="0"/>
              <a:t>own</a:t>
            </a:r>
            <a:r>
              <a:rPr lang="cs-CZ" sz="1500" dirty="0" smtClean="0"/>
              <a:t> </a:t>
            </a:r>
            <a:r>
              <a:rPr lang="en-US" sz="1500" b="1" dirty="0" smtClean="0"/>
              <a:t>priority</a:t>
            </a:r>
            <a:endParaRPr lang="cs-CZ" sz="1500" dirty="0"/>
          </a:p>
          <a:p>
            <a:pPr marL="285750" indent="-285750">
              <a:buFontTx/>
              <a:buChar char="-"/>
            </a:pPr>
            <a:r>
              <a:rPr lang="en-US" sz="1500" b="1" dirty="0" smtClean="0"/>
              <a:t>„evaluation“ text </a:t>
            </a:r>
            <a:r>
              <a:rPr lang="en-US" sz="1500" dirty="0" smtClean="0"/>
              <a:t>in case of choosing </a:t>
            </a:r>
            <a:r>
              <a:rPr lang="cs-CZ" sz="1500" b="1" dirty="0" smtClean="0"/>
              <a:t>0-value</a:t>
            </a:r>
            <a:r>
              <a:rPr lang="cs-CZ" sz="1500" dirty="0" smtClean="0"/>
              <a:t> </a:t>
            </a:r>
            <a:r>
              <a:rPr lang="en-US" sz="1500" b="1" dirty="0" smtClean="0"/>
              <a:t>answer</a:t>
            </a:r>
            <a:endParaRPr lang="cs-CZ" sz="1500" b="1" dirty="0" smtClean="0"/>
          </a:p>
          <a:p>
            <a:pPr>
              <a:spcAft>
                <a:spcPts val="1200"/>
              </a:spcAft>
            </a:pPr>
            <a:r>
              <a:rPr lang="en-US" sz="1200" i="1" dirty="0" smtClean="0">
                <a:hlinkClick r:id="rId3" action="ppaction://hlinksldjump"/>
              </a:rPr>
              <a:t>(see next slide -&gt;)</a:t>
            </a:r>
            <a:endParaRPr lang="cs-CZ" sz="1500" b="1" dirty="0" smtClean="0"/>
          </a:p>
          <a:p>
            <a:pPr>
              <a:spcAft>
                <a:spcPts val="1200"/>
              </a:spcAft>
            </a:pPr>
            <a:r>
              <a:rPr lang="en-US" sz="1500" b="1" dirty="0" smtClean="0"/>
              <a:t>5 key </a:t>
            </a:r>
            <a:r>
              <a:rPr lang="en-US" sz="1500" dirty="0" smtClean="0"/>
              <a:t>areas are defined and ordered based on </a:t>
            </a:r>
            <a:r>
              <a:rPr lang="en-US" sz="1500" b="1" dirty="0" smtClean="0"/>
              <a:t>questions‘ priority.</a:t>
            </a:r>
          </a:p>
          <a:p>
            <a:pPr>
              <a:spcAft>
                <a:spcPts val="1200"/>
              </a:spcAft>
            </a:pPr>
            <a:r>
              <a:rPr lang="en-US" sz="1500" dirty="0" smtClean="0"/>
              <a:t>For cases when user has less than five 0-value answers from which the key areas can be defined, there are</a:t>
            </a:r>
            <a:r>
              <a:rPr lang="en-US" sz="1500" b="1" dirty="0" smtClean="0"/>
              <a:t> generic standby evaluations</a:t>
            </a:r>
            <a:r>
              <a:rPr lang="en-US" sz="1500" dirty="0" smtClean="0"/>
              <a:t> prepared.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60" r="987" b="3180"/>
          <a:stretch/>
        </p:blipFill>
        <p:spPr>
          <a:xfrm>
            <a:off x="5060165" y="843558"/>
            <a:ext cx="3590318" cy="307250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</p:pic>
      <p:sp>
        <p:nvSpPr>
          <p:cNvPr id="13" name="Zaoblený obdélník 12"/>
          <p:cNvSpPr/>
          <p:nvPr/>
        </p:nvSpPr>
        <p:spPr>
          <a:xfrm>
            <a:off x="5053599" y="2618357"/>
            <a:ext cx="3596883" cy="1272308"/>
          </a:xfrm>
          <a:prstGeom prst="roundRect">
            <a:avLst>
              <a:gd name="adj" fmla="val 7843"/>
            </a:avLst>
          </a:prstGeom>
          <a:noFill/>
          <a:ln w="952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cs-CZ" sz="1100"/>
          </a:p>
        </p:txBody>
      </p:sp>
      <p:sp>
        <p:nvSpPr>
          <p:cNvPr id="14" name="Šipka doleva 13"/>
          <p:cNvSpPr/>
          <p:nvPr/>
        </p:nvSpPr>
        <p:spPr>
          <a:xfrm>
            <a:off x="8700416" y="3169270"/>
            <a:ext cx="384125" cy="170482"/>
          </a:xfrm>
          <a:prstGeom prst="lef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cs-CZ" sz="1100"/>
          </a:p>
        </p:txBody>
      </p:sp>
    </p:spTree>
    <p:extLst>
      <p:ext uri="{BB962C8B-B14F-4D97-AF65-F5344CB8AC3E}">
        <p14:creationId xmlns:p14="http://schemas.microsoft.com/office/powerpoint/2010/main" val="237314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Volný tvar 17"/>
          <p:cNvSpPr/>
          <p:nvPr/>
        </p:nvSpPr>
        <p:spPr>
          <a:xfrm>
            <a:off x="6000439" y="717225"/>
            <a:ext cx="292894" cy="1714500"/>
          </a:xfrm>
          <a:custGeom>
            <a:avLst/>
            <a:gdLst>
              <a:gd name="connsiteX0" fmla="*/ 292894 w 292894"/>
              <a:gd name="connsiteY0" fmla="*/ 0 h 1714500"/>
              <a:gd name="connsiteX1" fmla="*/ 290512 w 292894"/>
              <a:gd name="connsiteY1" fmla="*/ 1119188 h 1714500"/>
              <a:gd name="connsiteX2" fmla="*/ 2381 w 292894"/>
              <a:gd name="connsiteY2" fmla="*/ 1714500 h 1714500"/>
              <a:gd name="connsiteX3" fmla="*/ 0 w 292894"/>
              <a:gd name="connsiteY3" fmla="*/ 178594 h 1714500"/>
              <a:gd name="connsiteX4" fmla="*/ 292894 w 292894"/>
              <a:gd name="connsiteY4" fmla="*/ 0 h 171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2894" h="1714500">
                <a:moveTo>
                  <a:pt x="292894" y="0"/>
                </a:moveTo>
                <a:lnTo>
                  <a:pt x="290512" y="1119188"/>
                </a:lnTo>
                <a:lnTo>
                  <a:pt x="2381" y="1714500"/>
                </a:lnTo>
                <a:cubicBezTo>
                  <a:pt x="1587" y="1202531"/>
                  <a:pt x="794" y="690563"/>
                  <a:pt x="0" y="178594"/>
                </a:cubicBezTo>
                <a:lnTo>
                  <a:pt x="292894" y="0"/>
                </a:lnTo>
                <a:close/>
              </a:path>
            </a:pathLst>
          </a:custGeom>
          <a:gradFill>
            <a:gsLst>
              <a:gs pos="17000">
                <a:schemeClr val="bg1"/>
              </a:gs>
              <a:gs pos="8600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Obrázek 21"/>
          <p:cNvPicPr>
            <a:picLocks noChangeAspect="1"/>
          </p:cNvPicPr>
          <p:nvPr/>
        </p:nvPicPr>
        <p:blipFill rotWithShape="1">
          <a:blip r:embed="rId3"/>
          <a:srcRect l="179" t="402" r="175" b="228"/>
          <a:stretch/>
        </p:blipFill>
        <p:spPr>
          <a:xfrm>
            <a:off x="1043608" y="863863"/>
            <a:ext cx="5003992" cy="30689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TextovéPole 6"/>
          <p:cNvSpPr txBox="1"/>
          <p:nvPr/>
        </p:nvSpPr>
        <p:spPr>
          <a:xfrm>
            <a:off x="1721824" y="4691798"/>
            <a:ext cx="331236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900" b="1" dirty="0" smtClean="0">
                <a:solidFill>
                  <a:prstClr val="white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 A K E    A    S T E P    T O W A R D S    Y O U R    H E A L T H</a:t>
            </a:r>
            <a:endParaRPr lang="en-GB" sz="900" b="1" dirty="0">
              <a:solidFill>
                <a:prstClr val="white"/>
              </a:solidFill>
              <a:latin typeface="Arial Narrow" panose="020B0606020202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975" y="722951"/>
            <a:ext cx="2095091" cy="109459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8" name="TextovéPole 7"/>
          <p:cNvSpPr txBox="1"/>
          <p:nvPr/>
        </p:nvSpPr>
        <p:spPr>
          <a:xfrm>
            <a:off x="1997461" y="411510"/>
            <a:ext cx="100811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300" b="1" dirty="0" smtClean="0"/>
              <a:t>QUESTION</a:t>
            </a:r>
            <a:endParaRPr lang="en-US" sz="1300" b="1" dirty="0"/>
          </a:p>
        </p:txBody>
      </p:sp>
      <p:sp>
        <p:nvSpPr>
          <p:cNvPr id="10" name="Šipka doprava 9"/>
          <p:cNvSpPr/>
          <p:nvPr/>
        </p:nvSpPr>
        <p:spPr>
          <a:xfrm rot="5400000">
            <a:off x="1926672" y="866716"/>
            <a:ext cx="501618" cy="216024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Šipka doprava 10"/>
          <p:cNvSpPr/>
          <p:nvPr/>
        </p:nvSpPr>
        <p:spPr>
          <a:xfrm rot="5400000">
            <a:off x="1525104" y="866119"/>
            <a:ext cx="501618" cy="216024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Šipka doprava 11"/>
          <p:cNvSpPr/>
          <p:nvPr/>
        </p:nvSpPr>
        <p:spPr>
          <a:xfrm rot="5400000">
            <a:off x="3130160" y="841982"/>
            <a:ext cx="501618" cy="216024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ovéPole 12"/>
          <p:cNvSpPr txBox="1"/>
          <p:nvPr/>
        </p:nvSpPr>
        <p:spPr>
          <a:xfrm>
            <a:off x="1169369" y="412695"/>
            <a:ext cx="100811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300" b="1" dirty="0" smtClean="0"/>
              <a:t>PRIORITY</a:t>
            </a:r>
            <a:endParaRPr lang="en-US" sz="1300" b="1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2962633" y="411768"/>
            <a:ext cx="349932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300" b="1" dirty="0" smtClean="0"/>
              <a:t>EVALUATION </a:t>
            </a:r>
            <a:r>
              <a:rPr lang="cs-CZ" sz="1000" dirty="0" smtClean="0"/>
              <a:t>(TEXT FOR KEY PROBLEMATIC AREAS)</a:t>
            </a:r>
            <a:endParaRPr lang="en-US" sz="1000" dirty="0"/>
          </a:p>
        </p:txBody>
      </p:sp>
      <p:cxnSp>
        <p:nvCxnSpPr>
          <p:cNvPr id="15" name="Přímá spojnice se šipkou 14"/>
          <p:cNvCxnSpPr/>
          <p:nvPr/>
        </p:nvCxnSpPr>
        <p:spPr>
          <a:xfrm flipH="1" flipV="1">
            <a:off x="5772357" y="3778272"/>
            <a:ext cx="0" cy="248425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ovéPole 16"/>
          <p:cNvSpPr txBox="1"/>
          <p:nvPr/>
        </p:nvSpPr>
        <p:spPr>
          <a:xfrm>
            <a:off x="4805773" y="4023878"/>
            <a:ext cx="23257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i="1" dirty="0" smtClean="0">
                <a:solidFill>
                  <a:srgbClr val="FFC000"/>
                </a:solidFill>
              </a:rPr>
              <a:t>CONDITION: 0-value answers</a:t>
            </a:r>
            <a:endParaRPr lang="en-US" sz="1200" b="1" i="1" dirty="0">
              <a:solidFill>
                <a:srgbClr val="FFC000"/>
              </a:solidFill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6299976" y="717327"/>
            <a:ext cx="2101732" cy="1100215"/>
          </a:xfrm>
          <a:prstGeom prst="rect">
            <a:avLst/>
          </a:prstGeom>
          <a:noFill/>
          <a:ln w="12700">
            <a:solidFill>
              <a:srgbClr val="CC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Zaoblený obdélník 19"/>
          <p:cNvSpPr/>
          <p:nvPr/>
        </p:nvSpPr>
        <p:spPr>
          <a:xfrm>
            <a:off x="6299976" y="1862425"/>
            <a:ext cx="2101732" cy="172251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2700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bdélník 20"/>
          <p:cNvSpPr/>
          <p:nvPr/>
        </p:nvSpPr>
        <p:spPr>
          <a:xfrm>
            <a:off x="6447311" y="1844675"/>
            <a:ext cx="1907527" cy="2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50" dirty="0" smtClean="0">
                <a:solidFill>
                  <a:schemeClr val="bg1"/>
                </a:solidFill>
                <a:hlinkClick r:id="rId5"/>
              </a:rPr>
              <a:t>Link to the Excel file (WL Marketing Portal)</a:t>
            </a:r>
            <a:endParaRPr lang="en-US" sz="7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23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1923678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RECOMMENDED</a:t>
            </a:r>
            <a:r>
              <a:rPr lang="cs-CZ" sz="3200" dirty="0" smtClean="0"/>
              <a:t> </a:t>
            </a:r>
            <a:r>
              <a:rPr lang="cs-CZ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WALMARK PRODUCTS</a:t>
            </a:r>
            <a:endParaRPr lang="cs-CZ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65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210707"/>
            <a:ext cx="9144000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 b="1" dirty="0" smtClean="0">
                <a:solidFill>
                  <a:prstClr val="black"/>
                </a:solidFill>
              </a:rPr>
              <a:t>RECOMMENDED WALMARK PRODUCTS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721824" y="4691798"/>
            <a:ext cx="331236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900" b="1" dirty="0" smtClean="0">
                <a:solidFill>
                  <a:prstClr val="white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 A K E    A    S T E P    T O W A R D S    Y O U R    H E A L T H</a:t>
            </a:r>
            <a:endParaRPr lang="en-GB" sz="900" b="1" dirty="0">
              <a:solidFill>
                <a:prstClr val="white"/>
              </a:solidFill>
              <a:latin typeface="Arial Narrow" panose="020B0606020202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611560" y="1011029"/>
            <a:ext cx="3816424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500" dirty="0" smtClean="0"/>
              <a:t>Each question for 0-value answer is linked to a specific product.</a:t>
            </a:r>
          </a:p>
          <a:p>
            <a:pPr>
              <a:spcAft>
                <a:spcPts val="600"/>
              </a:spcAft>
            </a:pPr>
            <a:r>
              <a:rPr lang="en-US" sz="1500" dirty="0" smtClean="0"/>
              <a:t>Products are generated based on question‘s priority.</a:t>
            </a:r>
          </a:p>
          <a:p>
            <a:pPr>
              <a:spcAft>
                <a:spcPts val="600"/>
              </a:spcAft>
            </a:pPr>
            <a:r>
              <a:rPr lang="en-US" sz="1500" dirty="0" smtClean="0"/>
              <a:t>Several questions can have the same product to be recommended. Products which would repeat in results are shown only once.</a:t>
            </a:r>
          </a:p>
          <a:p>
            <a:pPr>
              <a:spcAft>
                <a:spcPts val="600"/>
              </a:spcAft>
            </a:pPr>
            <a:r>
              <a:rPr lang="en-US" sz="1500" dirty="0" smtClean="0"/>
              <a:t>Regional recommendations can be found in excel file:</a:t>
            </a:r>
          </a:p>
          <a:p>
            <a:pPr>
              <a:spcAft>
                <a:spcPts val="600"/>
              </a:spcAft>
            </a:pPr>
            <a:endParaRPr lang="en-US" sz="1500" dirty="0" smtClean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8711" y="915566"/>
            <a:ext cx="3003428" cy="3006924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grpSp>
        <p:nvGrpSpPr>
          <p:cNvPr id="4" name="Skupina 3"/>
          <p:cNvGrpSpPr/>
          <p:nvPr/>
        </p:nvGrpSpPr>
        <p:grpSpPr>
          <a:xfrm>
            <a:off x="683568" y="3495650"/>
            <a:ext cx="2224684" cy="230832"/>
            <a:chOff x="752297" y="3118951"/>
            <a:chExt cx="1914170" cy="198613"/>
          </a:xfrm>
        </p:grpSpPr>
        <p:sp>
          <p:nvSpPr>
            <p:cNvPr id="11" name="Zaoblený obdélník 10"/>
            <p:cNvSpPr/>
            <p:nvPr/>
          </p:nvSpPr>
          <p:spPr>
            <a:xfrm>
              <a:off x="752297" y="3134898"/>
              <a:ext cx="1914170" cy="17225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Obdélník 2"/>
            <p:cNvSpPr/>
            <p:nvPr/>
          </p:nvSpPr>
          <p:spPr>
            <a:xfrm>
              <a:off x="772911" y="3118951"/>
              <a:ext cx="1878830" cy="1986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1"/>
                  </a:solidFill>
                  <a:hlinkClick r:id="rId4"/>
                </a:rPr>
                <a:t>Link to the Excel file (WL Marketing Portal)</a:t>
              </a:r>
              <a:endParaRPr lang="en-US" sz="9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3" name="Obrázek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6320" y="1322690"/>
            <a:ext cx="3023681" cy="146319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4" name="Obdélník 13"/>
          <p:cNvSpPr/>
          <p:nvPr/>
        </p:nvSpPr>
        <p:spPr>
          <a:xfrm>
            <a:off x="617330" y="3800137"/>
            <a:ext cx="40648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 smtClean="0"/>
              <a:t>List of products must be adapted accordingly as per local WL portfolio where regional recommendation not applicable</a:t>
            </a:r>
            <a:endParaRPr lang="en-US" sz="1000" i="1" dirty="0"/>
          </a:p>
        </p:txBody>
      </p:sp>
    </p:spTree>
    <p:extLst>
      <p:ext uri="{BB962C8B-B14F-4D97-AF65-F5344CB8AC3E}">
        <p14:creationId xmlns:p14="http://schemas.microsoft.com/office/powerpoint/2010/main" val="168438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1923678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GENERATING PERSONALISED</a:t>
            </a:r>
          </a:p>
          <a:p>
            <a:r>
              <a:rPr lang="cs-CZ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MONHTLY PLAN</a:t>
            </a:r>
            <a:endParaRPr lang="cs-CZ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63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210707"/>
            <a:ext cx="9144000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 b="1" dirty="0" smtClean="0">
                <a:solidFill>
                  <a:prstClr val="black"/>
                </a:solidFill>
              </a:rPr>
              <a:t>MONTHLY TASKS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721824" y="4691798"/>
            <a:ext cx="331236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900" b="1" dirty="0" smtClean="0">
                <a:solidFill>
                  <a:prstClr val="white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 A K E    A    S T E P    T O W A R D S    Y O U R    H E A L T H</a:t>
            </a:r>
            <a:endParaRPr lang="en-GB" sz="900" b="1" dirty="0">
              <a:solidFill>
                <a:prstClr val="white"/>
              </a:solidFill>
              <a:latin typeface="Arial Narrow" panose="020B0606020202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98127" y="758814"/>
            <a:ext cx="420186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>4-weeks/28-days </a:t>
            </a:r>
            <a:r>
              <a:rPr lang="en-US" sz="1500" dirty="0" smtClean="0"/>
              <a:t>plan with a recommended </a:t>
            </a:r>
            <a:r>
              <a:rPr lang="en-US" sz="1500" b="1" dirty="0" smtClean="0"/>
              <a:t>activity for each day </a:t>
            </a:r>
            <a:r>
              <a:rPr lang="en-US" sz="1500" dirty="0" smtClean="0"/>
              <a:t>is generated dynamically and specifically for each user = </a:t>
            </a:r>
            <a:r>
              <a:rPr lang="en-US" sz="1500" b="1" dirty="0" smtClean="0"/>
              <a:t>personalized plan</a:t>
            </a:r>
          </a:p>
          <a:p>
            <a:endParaRPr lang="en-US" sz="1000" dirty="0" smtClean="0"/>
          </a:p>
          <a:p>
            <a:r>
              <a:rPr lang="en-US" sz="1500" dirty="0" smtClean="0"/>
              <a:t>There are </a:t>
            </a:r>
            <a:r>
              <a:rPr lang="en-US" sz="1500" b="1" dirty="0" smtClean="0"/>
              <a:t>7 different </a:t>
            </a:r>
            <a:r>
              <a:rPr lang="en-US" sz="1500" b="1" dirty="0" smtClean="0">
                <a:latin typeface="Calibri" panose="020F0502020204030204" pitchFamily="34" charset="0"/>
              </a:rPr>
              <a:t>‘</a:t>
            </a:r>
            <a:r>
              <a:rPr lang="en-US" sz="1500" b="1" dirty="0" smtClean="0"/>
              <a:t>tasks</a:t>
            </a:r>
            <a:r>
              <a:rPr lang="en-US" sz="1500" b="1" dirty="0" smtClean="0">
                <a:latin typeface="Calibri" panose="020F0502020204030204" pitchFamily="34" charset="0"/>
              </a:rPr>
              <a:t>’</a:t>
            </a:r>
            <a:r>
              <a:rPr lang="en-US" sz="1500" b="1" dirty="0" smtClean="0"/>
              <a:t> per week:</a:t>
            </a:r>
          </a:p>
          <a:p>
            <a:pPr marL="742950" lvl="1" indent="-285750">
              <a:spcBef>
                <a:spcPts val="600"/>
              </a:spcBef>
              <a:buFont typeface="Calibri" panose="020F0502020204030204" pitchFamily="34" charset="0"/>
              <a:buChar char="→"/>
            </a:pPr>
            <a:r>
              <a:rPr lang="en-US" sz="1300" b="1" dirty="0" smtClean="0"/>
              <a:t>5</a:t>
            </a:r>
            <a:r>
              <a:rPr lang="en-US" sz="1300" dirty="0" smtClean="0"/>
              <a:t> generated </a:t>
            </a:r>
            <a:r>
              <a:rPr lang="en-US" sz="1300" b="1" dirty="0" smtClean="0"/>
              <a:t>based on user‘s answers</a:t>
            </a:r>
          </a:p>
          <a:p>
            <a:pPr marL="742950" lvl="1" indent="-285750">
              <a:spcAft>
                <a:spcPts val="600"/>
              </a:spcAft>
              <a:buFont typeface="Calibri" panose="020F0502020204030204" pitchFamily="34" charset="0"/>
              <a:buChar char="→"/>
            </a:pPr>
            <a:r>
              <a:rPr lang="en-US" sz="1300" b="1" dirty="0" smtClean="0"/>
              <a:t>2</a:t>
            </a:r>
            <a:r>
              <a:rPr lang="en-US" sz="1300" dirty="0" smtClean="0"/>
              <a:t> selected from </a:t>
            </a:r>
            <a:r>
              <a:rPr lang="en-US" sz="1300" b="1" dirty="0" smtClean="0"/>
              <a:t>generic tasks</a:t>
            </a:r>
          </a:p>
          <a:p>
            <a:r>
              <a:rPr lang="en-US" sz="1500" dirty="0" smtClean="0"/>
              <a:t>Tasks repeat every week in a different order </a:t>
            </a:r>
          </a:p>
          <a:p>
            <a:endParaRPr lang="cs-CZ" sz="1500" dirty="0" smtClean="0"/>
          </a:p>
          <a:p>
            <a:endParaRPr lang="en-US" sz="1500" dirty="0" smtClean="0"/>
          </a:p>
          <a:p>
            <a:r>
              <a:rPr lang="en-US" sz="1500" b="1" dirty="0" smtClean="0"/>
              <a:t>Extra tips </a:t>
            </a:r>
            <a:r>
              <a:rPr lang="en-US" sz="1500" dirty="0" smtClean="0"/>
              <a:t>under the plan complement the daily tasks with additional information and recommendations</a:t>
            </a:r>
            <a:r>
              <a:rPr lang="cs-CZ" sz="1500" dirty="0" smtClean="0"/>
              <a:t>.</a:t>
            </a:r>
          </a:p>
          <a:p>
            <a:r>
              <a:rPr lang="cs-CZ" sz="1500" dirty="0" smtClean="0"/>
              <a:t>T</a:t>
            </a:r>
            <a:r>
              <a:rPr lang="en-US" sz="1500" dirty="0" smtClean="0"/>
              <a:t>hey are automatically generated with the tasks.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3"/>
          <a:srcRect l="66705" t="15975" r="15157" b="5312"/>
          <a:stretch/>
        </p:blipFill>
        <p:spPr>
          <a:xfrm>
            <a:off x="5964503" y="371098"/>
            <a:ext cx="2821805" cy="4022073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1" name="Zaoblený obdélník 10"/>
          <p:cNvSpPr/>
          <p:nvPr/>
        </p:nvSpPr>
        <p:spPr>
          <a:xfrm>
            <a:off x="5981437" y="775822"/>
            <a:ext cx="2793974" cy="1683497"/>
          </a:xfrm>
          <a:prstGeom prst="roundRect">
            <a:avLst>
              <a:gd name="adj" fmla="val 7843"/>
            </a:avLst>
          </a:prstGeom>
          <a:noFill/>
          <a:ln w="952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cs-CZ" sz="1100"/>
          </a:p>
        </p:txBody>
      </p:sp>
      <p:sp>
        <p:nvSpPr>
          <p:cNvPr id="12" name="Zaoblený obdélník 11"/>
          <p:cNvSpPr/>
          <p:nvPr/>
        </p:nvSpPr>
        <p:spPr>
          <a:xfrm>
            <a:off x="5978418" y="2499742"/>
            <a:ext cx="2793974" cy="1893429"/>
          </a:xfrm>
          <a:prstGeom prst="roundRect">
            <a:avLst>
              <a:gd name="adj" fmla="val 7843"/>
            </a:avLst>
          </a:prstGeom>
          <a:noFill/>
          <a:ln w="952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cs-CZ" sz="1100"/>
          </a:p>
        </p:txBody>
      </p:sp>
      <p:sp>
        <p:nvSpPr>
          <p:cNvPr id="13" name="Šipka doleva 12"/>
          <p:cNvSpPr/>
          <p:nvPr/>
        </p:nvSpPr>
        <p:spPr>
          <a:xfrm flipH="1">
            <a:off x="5245472" y="1304341"/>
            <a:ext cx="680501" cy="159276"/>
          </a:xfrm>
          <a:prstGeom prst="lef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cs-CZ" sz="1100"/>
          </a:p>
        </p:txBody>
      </p:sp>
      <p:sp>
        <p:nvSpPr>
          <p:cNvPr id="14" name="Šipka doleva 13"/>
          <p:cNvSpPr/>
          <p:nvPr/>
        </p:nvSpPr>
        <p:spPr>
          <a:xfrm flipH="1">
            <a:off x="5245473" y="3159471"/>
            <a:ext cx="680501" cy="170482"/>
          </a:xfrm>
          <a:prstGeom prst="lef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cs-CZ" sz="1100"/>
          </a:p>
        </p:txBody>
      </p:sp>
      <p:sp>
        <p:nvSpPr>
          <p:cNvPr id="3" name="TextovéPole 2"/>
          <p:cNvSpPr txBox="1"/>
          <p:nvPr/>
        </p:nvSpPr>
        <p:spPr>
          <a:xfrm>
            <a:off x="4666299" y="1042801"/>
            <a:ext cx="89151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300" b="1" dirty="0" smtClean="0"/>
              <a:t>4-WEEKS TASKS</a:t>
            </a:r>
            <a:endParaRPr lang="en-US" sz="1300" b="1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4666299" y="2896315"/>
            <a:ext cx="89151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300" b="1" dirty="0" smtClean="0"/>
              <a:t>EXTRA</a:t>
            </a:r>
          </a:p>
          <a:p>
            <a:r>
              <a:rPr lang="cs-CZ" sz="1300" b="1" dirty="0" smtClean="0"/>
              <a:t>TIPS</a:t>
            </a:r>
            <a:endParaRPr lang="en-US" sz="1300" b="1" dirty="0"/>
          </a:p>
        </p:txBody>
      </p:sp>
    </p:spTree>
    <p:extLst>
      <p:ext uri="{BB962C8B-B14F-4D97-AF65-F5344CB8AC3E}">
        <p14:creationId xmlns:p14="http://schemas.microsoft.com/office/powerpoint/2010/main" val="77871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210707"/>
            <a:ext cx="9144000" cy="36004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AGENDA</a:t>
            </a:r>
            <a:endParaRPr lang="cs-CZ" sz="2400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683568" y="771550"/>
            <a:ext cx="684076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Blip>
                <a:blip r:embed="rId4"/>
              </a:buBlip>
            </a:pPr>
            <a:r>
              <a:rPr lang="cs-CZ" dirty="0" smtClean="0">
                <a:solidFill>
                  <a:srgbClr val="CC0000"/>
                </a:solidFill>
              </a:rPr>
              <a:t>GENERAL INFORMATION</a:t>
            </a:r>
            <a:endParaRPr lang="en-US" dirty="0" smtClean="0">
              <a:solidFill>
                <a:srgbClr val="CC0000"/>
              </a:solidFill>
            </a:endParaRPr>
          </a:p>
          <a:p>
            <a:pPr marL="285750" indent="-285750">
              <a:spcAft>
                <a:spcPts val="1200"/>
              </a:spcAft>
              <a:buBlip>
                <a:blip r:embed="rId4"/>
              </a:buBlip>
            </a:pPr>
            <a:r>
              <a:rPr lang="en-US" dirty="0" smtClean="0">
                <a:solidFill>
                  <a:srgbClr val="CC0000"/>
                </a:solidFill>
              </a:rPr>
              <a:t>HOW </a:t>
            </a:r>
            <a:r>
              <a:rPr lang="en-US" dirty="0">
                <a:solidFill>
                  <a:srgbClr val="CC0000"/>
                </a:solidFill>
              </a:rPr>
              <a:t>IS THE </a:t>
            </a:r>
            <a:r>
              <a:rPr lang="en-US" b="1" dirty="0">
                <a:solidFill>
                  <a:srgbClr val="CC0000"/>
                </a:solidFill>
              </a:rPr>
              <a:t>HEALTH INDEX </a:t>
            </a:r>
            <a:r>
              <a:rPr lang="en-US" dirty="0" smtClean="0">
                <a:solidFill>
                  <a:srgbClr val="CC0000"/>
                </a:solidFill>
              </a:rPr>
              <a:t>CALCULATED</a:t>
            </a:r>
            <a:endParaRPr lang="cs-CZ" dirty="0" smtClean="0">
              <a:solidFill>
                <a:srgbClr val="CC0000"/>
              </a:solidFill>
            </a:endParaRPr>
          </a:p>
          <a:p>
            <a:pPr marL="285750" indent="-285750">
              <a:spcAft>
                <a:spcPts val="1200"/>
              </a:spcAft>
              <a:buBlip>
                <a:blip r:embed="rId4"/>
              </a:buBlip>
            </a:pPr>
            <a:r>
              <a:rPr lang="en-US" dirty="0" smtClean="0">
                <a:solidFill>
                  <a:srgbClr val="CC0000"/>
                </a:solidFill>
              </a:rPr>
              <a:t>HOW </a:t>
            </a:r>
            <a:r>
              <a:rPr lang="en-US" dirty="0">
                <a:solidFill>
                  <a:srgbClr val="CC0000"/>
                </a:solidFill>
              </a:rPr>
              <a:t>IS </a:t>
            </a:r>
            <a:r>
              <a:rPr lang="en-US" b="1" dirty="0">
                <a:solidFill>
                  <a:srgbClr val="CC0000"/>
                </a:solidFill>
              </a:rPr>
              <a:t>BMI INDEX</a:t>
            </a:r>
            <a:r>
              <a:rPr lang="en-US" dirty="0">
                <a:solidFill>
                  <a:srgbClr val="CC0000"/>
                </a:solidFill>
              </a:rPr>
              <a:t> CALCULATED</a:t>
            </a:r>
            <a:endParaRPr lang="en-US" dirty="0" smtClean="0">
              <a:solidFill>
                <a:srgbClr val="CC0000"/>
              </a:solidFill>
            </a:endParaRPr>
          </a:p>
          <a:p>
            <a:pPr marL="285750" indent="-285750">
              <a:spcAft>
                <a:spcPts val="1200"/>
              </a:spcAft>
              <a:buBlip>
                <a:blip r:embed="rId4"/>
              </a:buBlip>
            </a:pPr>
            <a:r>
              <a:rPr lang="en-US" dirty="0" smtClean="0">
                <a:solidFill>
                  <a:srgbClr val="CC0000"/>
                </a:solidFill>
              </a:rPr>
              <a:t>HOW </a:t>
            </a:r>
            <a:r>
              <a:rPr lang="en-US" dirty="0">
                <a:solidFill>
                  <a:srgbClr val="CC0000"/>
                </a:solidFill>
              </a:rPr>
              <a:t>IS </a:t>
            </a:r>
            <a:r>
              <a:rPr lang="en-US" b="1" dirty="0">
                <a:solidFill>
                  <a:srgbClr val="CC0000"/>
                </a:solidFill>
              </a:rPr>
              <a:t>DAILY LIQUIL INTAKE </a:t>
            </a:r>
            <a:r>
              <a:rPr lang="en-US" dirty="0" smtClean="0">
                <a:solidFill>
                  <a:srgbClr val="CC0000"/>
                </a:solidFill>
              </a:rPr>
              <a:t>CALCULATED</a:t>
            </a:r>
            <a:endParaRPr lang="cs-CZ" dirty="0" smtClean="0">
              <a:solidFill>
                <a:srgbClr val="CC0000"/>
              </a:solidFill>
            </a:endParaRPr>
          </a:p>
          <a:p>
            <a:pPr marL="285750" indent="-285750">
              <a:spcAft>
                <a:spcPts val="1200"/>
              </a:spcAft>
              <a:buBlip>
                <a:blip r:embed="rId4"/>
              </a:buBlip>
            </a:pPr>
            <a:r>
              <a:rPr lang="cs-CZ" dirty="0" smtClean="0">
                <a:solidFill>
                  <a:srgbClr val="CC0000"/>
                </a:solidFill>
              </a:rPr>
              <a:t>IDENTIFICATION OF </a:t>
            </a:r>
            <a:r>
              <a:rPr lang="cs-CZ" b="1" dirty="0" smtClean="0">
                <a:solidFill>
                  <a:srgbClr val="CC0000"/>
                </a:solidFill>
              </a:rPr>
              <a:t>KEY PROBLEMATIC AREAS</a:t>
            </a:r>
          </a:p>
          <a:p>
            <a:pPr marL="285750" indent="-285750">
              <a:spcAft>
                <a:spcPts val="1200"/>
              </a:spcAft>
              <a:buBlip>
                <a:blip r:embed="rId4"/>
              </a:buBlip>
            </a:pPr>
            <a:r>
              <a:rPr lang="en-US" b="1" dirty="0">
                <a:solidFill>
                  <a:srgbClr val="CC0000"/>
                </a:solidFill>
              </a:rPr>
              <a:t>RECOMMENDED WALMARK </a:t>
            </a:r>
            <a:r>
              <a:rPr lang="en-US" b="1" dirty="0" smtClean="0">
                <a:solidFill>
                  <a:srgbClr val="CC0000"/>
                </a:solidFill>
              </a:rPr>
              <a:t>PRODUCTS</a:t>
            </a:r>
            <a:endParaRPr lang="cs-CZ" b="1" dirty="0" smtClean="0">
              <a:solidFill>
                <a:srgbClr val="CC0000"/>
              </a:solidFill>
            </a:endParaRPr>
          </a:p>
          <a:p>
            <a:pPr marL="285750" indent="-285750">
              <a:spcAft>
                <a:spcPts val="1200"/>
              </a:spcAft>
              <a:buBlip>
                <a:blip r:embed="rId4"/>
              </a:buBlip>
            </a:pPr>
            <a:r>
              <a:rPr lang="cs-CZ" dirty="0" smtClean="0">
                <a:solidFill>
                  <a:srgbClr val="CC0000"/>
                </a:solidFill>
              </a:rPr>
              <a:t>GENERATING</a:t>
            </a:r>
            <a:r>
              <a:rPr lang="cs-CZ" b="1" dirty="0" smtClean="0">
                <a:solidFill>
                  <a:srgbClr val="CC0000"/>
                </a:solidFill>
              </a:rPr>
              <a:t> PERSONALIZED MONHTLY PLAN</a:t>
            </a:r>
          </a:p>
          <a:p>
            <a:pPr marL="285750" indent="-285750">
              <a:spcAft>
                <a:spcPts val="1200"/>
              </a:spcAft>
              <a:buBlip>
                <a:blip r:embed="rId4"/>
              </a:buBlip>
            </a:pPr>
            <a:r>
              <a:rPr lang="en-US" b="1" dirty="0" smtClean="0">
                <a:solidFill>
                  <a:srgbClr val="CC0000"/>
                </a:solidFill>
              </a:rPr>
              <a:t>EVALUATION</a:t>
            </a:r>
            <a:r>
              <a:rPr lang="en-US" dirty="0" smtClean="0">
                <a:solidFill>
                  <a:srgbClr val="CC0000"/>
                </a:solidFill>
              </a:rPr>
              <a:t> </a:t>
            </a:r>
            <a:r>
              <a:rPr lang="en-US" dirty="0">
                <a:solidFill>
                  <a:srgbClr val="CC0000"/>
                </a:solidFill>
              </a:rPr>
              <a:t>OF </a:t>
            </a:r>
            <a:r>
              <a:rPr lang="en-US" dirty="0" smtClean="0">
                <a:solidFill>
                  <a:srgbClr val="CC0000"/>
                </a:solidFill>
              </a:rPr>
              <a:t>PROGRESS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1721824" y="4691798"/>
            <a:ext cx="331236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900" b="1" dirty="0" smtClean="0">
                <a:solidFill>
                  <a:schemeClr val="bg1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 A K E    A    S T E P    T O W A R D S    Y O U R    H E A L T H</a:t>
            </a:r>
            <a:endParaRPr lang="en-GB" sz="900" b="1" dirty="0">
              <a:solidFill>
                <a:schemeClr val="bg1"/>
              </a:solidFill>
              <a:latin typeface="Arial Narrow" panose="020B0606020202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0503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1721824" y="4691798"/>
            <a:ext cx="331236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900" b="1" dirty="0" smtClean="0">
                <a:solidFill>
                  <a:prstClr val="white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 A K E    A    S T E P    T O W A R D S    Y O U R    H E A L T H</a:t>
            </a:r>
            <a:endParaRPr lang="en-GB" sz="900" b="1" dirty="0">
              <a:solidFill>
                <a:prstClr val="white"/>
              </a:solidFill>
              <a:latin typeface="Arial Narrow" panose="020B0606020202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467544" y="411510"/>
            <a:ext cx="809029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Daily task are </a:t>
            </a:r>
            <a:r>
              <a:rPr lang="en-US" sz="1500" b="1" dirty="0" smtClean="0"/>
              <a:t>generated and ordered based on question's priority</a:t>
            </a:r>
          </a:p>
          <a:p>
            <a:r>
              <a:rPr lang="en-US" sz="1200" dirty="0" smtClean="0"/>
              <a:t>(question‘s priority = task‘s priority)</a:t>
            </a:r>
          </a:p>
          <a:p>
            <a:pPr>
              <a:spcBef>
                <a:spcPts val="1200"/>
              </a:spcBef>
            </a:pPr>
            <a:r>
              <a:rPr lang="en-US" sz="1500" dirty="0" smtClean="0"/>
              <a:t>Priorities has </a:t>
            </a:r>
            <a:r>
              <a:rPr lang="en-US" sz="1500" b="1" dirty="0" smtClean="0"/>
              <a:t>fixed position </a:t>
            </a:r>
            <a:r>
              <a:rPr lang="en-US" sz="1500" dirty="0" smtClean="0"/>
              <a:t>in the 28</a:t>
            </a:r>
            <a:r>
              <a:rPr lang="cs-CZ" sz="1500" dirty="0" smtClean="0"/>
              <a:t>-</a:t>
            </a:r>
            <a:r>
              <a:rPr lang="en-US" sz="1500" dirty="0" smtClean="0"/>
              <a:t>days monthly plan:</a:t>
            </a:r>
          </a:p>
        </p:txBody>
      </p:sp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725636"/>
              </p:ext>
            </p:extLst>
          </p:nvPr>
        </p:nvGraphicFramePr>
        <p:xfrm>
          <a:off x="564954" y="1491630"/>
          <a:ext cx="7992888" cy="25409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6566"/>
                <a:gridCol w="1068046"/>
                <a:gridCol w="1068046"/>
                <a:gridCol w="1068046"/>
                <a:gridCol w="1068046"/>
                <a:gridCol w="1068046"/>
                <a:gridCol w="1068046"/>
                <a:gridCol w="1068046"/>
              </a:tblGrid>
              <a:tr h="4678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3035" marR="63035" marT="0" marB="0" anchor="ctr">
                    <a:pattFill prst="ltUpDiag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>
                          <a:lumMod val="95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chemeClr val="bg1"/>
                          </a:solidFill>
                          <a:effectLst/>
                        </a:rPr>
                        <a:t>MON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chemeClr val="bg1"/>
                          </a:solidFill>
                          <a:effectLst/>
                        </a:rPr>
                        <a:t>TUE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chemeClr val="bg1"/>
                          </a:solidFill>
                          <a:effectLst/>
                        </a:rPr>
                        <a:t>WED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chemeClr val="bg1"/>
                          </a:solidFill>
                          <a:effectLst/>
                        </a:rPr>
                        <a:t>THU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chemeClr val="bg1"/>
                          </a:solidFill>
                          <a:effectLst/>
                        </a:rPr>
                        <a:t>FRI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chemeClr val="bg1"/>
                          </a:solidFill>
                          <a:effectLst/>
                        </a:rPr>
                        <a:t>SAT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chemeClr val="bg1"/>
                          </a:solidFill>
                          <a:effectLst/>
                        </a:rPr>
                        <a:t>SUN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</a:tr>
              <a:tr h="5581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MS Mincho"/>
                          <a:cs typeface="Times New Roman"/>
                        </a:rPr>
                        <a:t>WEEK 1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63035" marR="63035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00" b="1" baseline="300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en-US" sz="800" b="0" baseline="0" noProof="0" dirty="0" smtClean="0">
                          <a:solidFill>
                            <a:srgbClr val="00B050"/>
                          </a:solidFill>
                          <a:effectLst/>
                          <a:latin typeface="+mj-lt"/>
                          <a:ea typeface="MS Mincho"/>
                          <a:cs typeface="Times New Roman"/>
                        </a:rPr>
                        <a:t>(task with the highest priority)</a:t>
                      </a:r>
                      <a:endParaRPr lang="en-US" sz="800" b="0" baseline="0" noProof="0" dirty="0">
                        <a:solidFill>
                          <a:srgbClr val="00B050"/>
                        </a:solidFill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18000" marR="18000" marT="18000" marB="18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MS Mincho"/>
                          <a:cs typeface="Times New Roman"/>
                        </a:rPr>
                        <a:t>(task with the 2</a:t>
                      </a:r>
                      <a:r>
                        <a:rPr kumimoji="0" lang="en-US" sz="8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MS Mincho"/>
                          <a:cs typeface="Times New Roman"/>
                        </a:rPr>
                        <a:t>nd</a:t>
                      </a:r>
                      <a:r>
                        <a:rPr kumimoji="0" 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MS Mincho"/>
                          <a:cs typeface="Times New Roman"/>
                        </a:rPr>
                        <a:t> highest priority)</a:t>
                      </a:r>
                    </a:p>
                  </a:txBody>
                  <a:tcPr marL="18000" marR="18000" marT="18000" marB="18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MS Mincho"/>
                          <a:cs typeface="Times New Roman"/>
                        </a:rPr>
                        <a:t>(task with the 3</a:t>
                      </a:r>
                      <a:r>
                        <a:rPr kumimoji="0" lang="en-US" sz="8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MS Mincho"/>
                          <a:cs typeface="Times New Roman"/>
                        </a:rPr>
                        <a:t>rd</a:t>
                      </a:r>
                      <a:r>
                        <a:rPr kumimoji="0" 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MS Mincho"/>
                          <a:cs typeface="Times New Roman"/>
                        </a:rPr>
                        <a:t> highest priority)</a:t>
                      </a:r>
                    </a:p>
                  </a:txBody>
                  <a:tcPr marL="18000" marR="18000" marT="18000" marB="18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MS Mincho"/>
                          <a:cs typeface="Times New Roman"/>
                        </a:rPr>
                        <a:t>(task with the 4</a:t>
                      </a:r>
                      <a:r>
                        <a:rPr kumimoji="0" lang="en-US" sz="8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MS Mincho"/>
                          <a:cs typeface="Times New Roman"/>
                        </a:rPr>
                        <a:t>th</a:t>
                      </a:r>
                      <a:r>
                        <a:rPr kumimoji="0" 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MS Mincho"/>
                          <a:cs typeface="Times New Roman"/>
                        </a:rPr>
                        <a:t> highest priority)</a:t>
                      </a:r>
                    </a:p>
                  </a:txBody>
                  <a:tcPr marL="18000" marR="18000" marT="18000" marB="18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MS Mincho"/>
                          <a:cs typeface="Times New Roman"/>
                        </a:rPr>
                        <a:t>(task with the 5</a:t>
                      </a:r>
                      <a:r>
                        <a:rPr kumimoji="0" lang="en-US" sz="8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MS Mincho"/>
                          <a:cs typeface="Times New Roman"/>
                        </a:rPr>
                        <a:t>th</a:t>
                      </a:r>
                      <a:r>
                        <a:rPr kumimoji="0" 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MS Mincho"/>
                          <a:cs typeface="Times New Roman"/>
                        </a:rPr>
                        <a:t> highest priority)</a:t>
                      </a:r>
                    </a:p>
                  </a:txBody>
                  <a:tcPr marL="18000" marR="18000" marT="18000" marB="18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MS Mincho"/>
                          <a:cs typeface="Times New Roman"/>
                        </a:rPr>
                        <a:t>(task with the 6</a:t>
                      </a:r>
                      <a:r>
                        <a:rPr kumimoji="0" lang="en-US" sz="8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MS Mincho"/>
                          <a:cs typeface="Times New Roman"/>
                        </a:rPr>
                        <a:t>th</a:t>
                      </a:r>
                      <a:r>
                        <a:rPr kumimoji="0" 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MS Mincho"/>
                          <a:cs typeface="Times New Roman"/>
                        </a:rPr>
                        <a:t> highest priority)</a:t>
                      </a:r>
                    </a:p>
                  </a:txBody>
                  <a:tcPr marL="18000" marR="18000" marT="18000" marB="18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MS Mincho"/>
                          <a:cs typeface="Times New Roman"/>
                        </a:rPr>
                        <a:t>(task with the 7</a:t>
                      </a:r>
                      <a:r>
                        <a:rPr kumimoji="0" lang="en-US" sz="8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MS Mincho"/>
                          <a:cs typeface="Times New Roman"/>
                        </a:rPr>
                        <a:t>th</a:t>
                      </a:r>
                      <a:r>
                        <a:rPr kumimoji="0" 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MS Mincho"/>
                          <a:cs typeface="Times New Roman"/>
                        </a:rPr>
                        <a:t> highest (lowest) priority)</a:t>
                      </a:r>
                    </a:p>
                  </a:txBody>
                  <a:tcPr marL="18000" marR="18000" marT="18000" marB="18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981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MS Mincho"/>
                          <a:cs typeface="Times New Roman"/>
                        </a:rPr>
                        <a:t>WEEK 2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63035" marR="63035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MS Mincho"/>
                          <a:cs typeface="Times New Roman"/>
                        </a:rPr>
                        <a:t>(task with the 3</a:t>
                      </a:r>
                      <a:r>
                        <a:rPr kumimoji="0" lang="en-US" sz="8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MS Mincho"/>
                          <a:cs typeface="Times New Roman"/>
                        </a:rPr>
                        <a:t>rd</a:t>
                      </a:r>
                      <a:r>
                        <a:rPr kumimoji="0" 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MS Mincho"/>
                          <a:cs typeface="Times New Roman"/>
                        </a:rPr>
                        <a:t> highest priority)</a:t>
                      </a:r>
                    </a:p>
                  </a:txBody>
                  <a:tcPr marL="18000" marR="18000" marT="18000" marB="18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MS Mincho"/>
                          <a:cs typeface="Times New Roman"/>
                        </a:rPr>
                        <a:t>(task with the 4</a:t>
                      </a:r>
                      <a:r>
                        <a:rPr kumimoji="0" lang="en-US" sz="8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MS Mincho"/>
                          <a:cs typeface="Times New Roman"/>
                        </a:rPr>
                        <a:t>th</a:t>
                      </a:r>
                      <a:r>
                        <a:rPr kumimoji="0" 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MS Mincho"/>
                          <a:cs typeface="Times New Roman"/>
                        </a:rPr>
                        <a:t> highest priority)</a:t>
                      </a:r>
                    </a:p>
                  </a:txBody>
                  <a:tcPr marL="18000" marR="18000" marT="18000" marB="18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0" lang="en-US" sz="1500" b="1" i="0" u="none" strike="noStrike" kern="1200" cap="none" spc="0" normalizeH="0" baseline="3000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en-US" sz="800" b="0" kern="1200" baseline="0" noProof="0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  <a:ea typeface="MS Mincho"/>
                          <a:cs typeface="Times New Roman"/>
                        </a:rPr>
                        <a:t>(task with the highest priority)</a:t>
                      </a:r>
                      <a:endParaRPr lang="en-US" sz="800" b="0" kern="1200" baseline="0" noProof="0" dirty="0">
                        <a:solidFill>
                          <a:srgbClr val="00B050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18000" marR="18000" marT="18000" marB="18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MS Mincho"/>
                          <a:cs typeface="Times New Roman"/>
                        </a:rPr>
                        <a:t>(task with the 2</a:t>
                      </a:r>
                      <a:r>
                        <a:rPr kumimoji="0" lang="en-US" sz="8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MS Mincho"/>
                          <a:cs typeface="Times New Roman"/>
                        </a:rPr>
                        <a:t>nd</a:t>
                      </a:r>
                      <a:r>
                        <a:rPr kumimoji="0" 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MS Mincho"/>
                          <a:cs typeface="Times New Roman"/>
                        </a:rPr>
                        <a:t> highest priority)</a:t>
                      </a:r>
                    </a:p>
                  </a:txBody>
                  <a:tcPr marL="18000" marR="18000" marT="18000" marB="18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MS Mincho"/>
                          <a:cs typeface="Times New Roman"/>
                        </a:rPr>
                        <a:t>(task with the 7</a:t>
                      </a:r>
                      <a:r>
                        <a:rPr kumimoji="0" lang="en-US" sz="8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MS Mincho"/>
                          <a:cs typeface="Times New Roman"/>
                        </a:rPr>
                        <a:t>th</a:t>
                      </a:r>
                      <a:r>
                        <a:rPr kumimoji="0" 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MS Mincho"/>
                          <a:cs typeface="Times New Roman"/>
                        </a:rPr>
                        <a:t> highest (lowest) priority)</a:t>
                      </a:r>
                    </a:p>
                  </a:txBody>
                  <a:tcPr marL="18000" marR="18000" marT="18000" marB="18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MS Mincho"/>
                          <a:cs typeface="Times New Roman"/>
                        </a:rPr>
                        <a:t>(task with the 5</a:t>
                      </a:r>
                      <a:r>
                        <a:rPr kumimoji="0" lang="en-US" sz="8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MS Mincho"/>
                          <a:cs typeface="Times New Roman"/>
                        </a:rPr>
                        <a:t>th</a:t>
                      </a:r>
                      <a:r>
                        <a:rPr kumimoji="0" 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MS Mincho"/>
                          <a:cs typeface="Times New Roman"/>
                        </a:rPr>
                        <a:t> highest priority)</a:t>
                      </a:r>
                    </a:p>
                  </a:txBody>
                  <a:tcPr marL="18000" marR="18000" marT="18000" marB="18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MS Mincho"/>
                          <a:cs typeface="Times New Roman"/>
                        </a:rPr>
                        <a:t>(task with the 6</a:t>
                      </a:r>
                      <a:r>
                        <a:rPr kumimoji="0" lang="en-US" sz="8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MS Mincho"/>
                          <a:cs typeface="Times New Roman"/>
                        </a:rPr>
                        <a:t>th</a:t>
                      </a:r>
                      <a:r>
                        <a:rPr kumimoji="0" 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MS Mincho"/>
                          <a:cs typeface="Times New Roman"/>
                        </a:rPr>
                        <a:t> highest priority)</a:t>
                      </a:r>
                    </a:p>
                  </a:txBody>
                  <a:tcPr marL="18000" marR="18000" marT="18000" marB="18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981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MS Mincho"/>
                          <a:cs typeface="Times New Roman"/>
                        </a:rPr>
                        <a:t>WEEK 3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63035" marR="63035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MS Mincho"/>
                          <a:cs typeface="Times New Roman"/>
                        </a:rPr>
                        <a:t>(task with the 7</a:t>
                      </a:r>
                      <a:r>
                        <a:rPr kumimoji="0" lang="en-US" sz="8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MS Mincho"/>
                          <a:cs typeface="Times New Roman"/>
                        </a:rPr>
                        <a:t>th</a:t>
                      </a:r>
                      <a:r>
                        <a:rPr kumimoji="0" 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MS Mincho"/>
                          <a:cs typeface="Times New Roman"/>
                        </a:rPr>
                        <a:t> highest (lowest) priority)</a:t>
                      </a:r>
                    </a:p>
                  </a:txBody>
                  <a:tcPr marL="18000" marR="18000" marT="18000" marB="18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MS Mincho"/>
                          <a:cs typeface="Times New Roman"/>
                        </a:rPr>
                        <a:t>(task with the 3</a:t>
                      </a:r>
                      <a:r>
                        <a:rPr kumimoji="0" lang="en-US" sz="8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MS Mincho"/>
                          <a:cs typeface="Times New Roman"/>
                        </a:rPr>
                        <a:t>rd</a:t>
                      </a:r>
                      <a:r>
                        <a:rPr kumimoji="0" 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MS Mincho"/>
                          <a:cs typeface="Times New Roman"/>
                        </a:rPr>
                        <a:t> highest priority)</a:t>
                      </a:r>
                    </a:p>
                  </a:txBody>
                  <a:tcPr marL="18000" marR="18000" marT="18000" marB="18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MS Mincho"/>
                          <a:cs typeface="Times New Roman"/>
                        </a:rPr>
                        <a:t>(task with the 5</a:t>
                      </a:r>
                      <a:r>
                        <a:rPr kumimoji="0" lang="en-US" sz="8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MS Mincho"/>
                          <a:cs typeface="Times New Roman"/>
                        </a:rPr>
                        <a:t>th</a:t>
                      </a:r>
                      <a:r>
                        <a:rPr kumimoji="0" 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MS Mincho"/>
                          <a:cs typeface="Times New Roman"/>
                        </a:rPr>
                        <a:t> highest priority)</a:t>
                      </a:r>
                    </a:p>
                  </a:txBody>
                  <a:tcPr marL="18000" marR="18000" marT="18000" marB="18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MS Mincho"/>
                          <a:cs typeface="Times New Roman"/>
                        </a:rPr>
                        <a:t>(task with the 6</a:t>
                      </a:r>
                      <a:r>
                        <a:rPr kumimoji="0" lang="en-US" sz="8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MS Mincho"/>
                          <a:cs typeface="Times New Roman"/>
                        </a:rPr>
                        <a:t>th</a:t>
                      </a:r>
                      <a:r>
                        <a:rPr kumimoji="0" 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MS Mincho"/>
                          <a:cs typeface="Times New Roman"/>
                        </a:rPr>
                        <a:t> highest priority)</a:t>
                      </a:r>
                    </a:p>
                  </a:txBody>
                  <a:tcPr marL="18000" marR="18000" marT="18000" marB="18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0" lang="en-US" sz="1500" b="1" i="0" u="none" strike="noStrike" kern="1200" cap="none" spc="0" normalizeH="0" baseline="3000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MS Mincho"/>
                          <a:cs typeface="Times New Roman"/>
                        </a:rPr>
                        <a:t>(task with the highest priority)</a:t>
                      </a:r>
                      <a:endParaRPr kumimoji="0" lang="en-US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18000" marR="18000" marT="18000" marB="18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MS Mincho"/>
                          <a:cs typeface="Times New Roman"/>
                        </a:rPr>
                        <a:t>(task with the 2</a:t>
                      </a:r>
                      <a:r>
                        <a:rPr kumimoji="0" lang="en-US" sz="8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MS Mincho"/>
                          <a:cs typeface="Times New Roman"/>
                        </a:rPr>
                        <a:t>nd</a:t>
                      </a:r>
                      <a:r>
                        <a:rPr kumimoji="0" 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MS Mincho"/>
                          <a:cs typeface="Times New Roman"/>
                        </a:rPr>
                        <a:t> highest priority)</a:t>
                      </a:r>
                    </a:p>
                  </a:txBody>
                  <a:tcPr marL="18000" marR="18000" marT="18000" marB="18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MS Mincho"/>
                          <a:cs typeface="Times New Roman"/>
                        </a:rPr>
                        <a:t>(task with the 4</a:t>
                      </a:r>
                      <a:r>
                        <a:rPr kumimoji="0" lang="en-US" sz="8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MS Mincho"/>
                          <a:cs typeface="Times New Roman"/>
                        </a:rPr>
                        <a:t>th</a:t>
                      </a:r>
                      <a:r>
                        <a:rPr kumimoji="0" 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MS Mincho"/>
                          <a:cs typeface="Times New Roman"/>
                        </a:rPr>
                        <a:t> highest priority)</a:t>
                      </a:r>
                    </a:p>
                  </a:txBody>
                  <a:tcPr marL="18000" marR="18000" marT="18000" marB="18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981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MS Mincho"/>
                          <a:cs typeface="Times New Roman"/>
                        </a:rPr>
                        <a:t>WEEK 4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63035" marR="63035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MS Mincho"/>
                          <a:cs typeface="Times New Roman"/>
                        </a:rPr>
                        <a:t>(task with the 5</a:t>
                      </a:r>
                      <a:r>
                        <a:rPr kumimoji="0" lang="en-US" sz="8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MS Mincho"/>
                          <a:cs typeface="Times New Roman"/>
                        </a:rPr>
                        <a:t>th</a:t>
                      </a:r>
                      <a:r>
                        <a:rPr kumimoji="0" 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MS Mincho"/>
                          <a:cs typeface="Times New Roman"/>
                        </a:rPr>
                        <a:t> highest priority)</a:t>
                      </a:r>
                    </a:p>
                  </a:txBody>
                  <a:tcPr marL="18000" marR="18000" marT="18000" marB="18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MS Mincho"/>
                          <a:cs typeface="Times New Roman"/>
                        </a:rPr>
                        <a:t>(task with the 6</a:t>
                      </a:r>
                      <a:r>
                        <a:rPr kumimoji="0" lang="en-US" sz="8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MS Mincho"/>
                          <a:cs typeface="Times New Roman"/>
                        </a:rPr>
                        <a:t>th</a:t>
                      </a:r>
                      <a:r>
                        <a:rPr kumimoji="0" 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MS Mincho"/>
                          <a:cs typeface="Times New Roman"/>
                        </a:rPr>
                        <a:t> highest priority)</a:t>
                      </a:r>
                    </a:p>
                  </a:txBody>
                  <a:tcPr marL="18000" marR="18000" marT="18000" marB="18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MS Mincho"/>
                          <a:cs typeface="Times New Roman"/>
                        </a:rPr>
                        <a:t>(task with the 4</a:t>
                      </a:r>
                      <a:r>
                        <a:rPr kumimoji="0" lang="en-US" sz="8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MS Mincho"/>
                          <a:cs typeface="Times New Roman"/>
                        </a:rPr>
                        <a:t>th</a:t>
                      </a:r>
                      <a:r>
                        <a:rPr kumimoji="0" 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MS Mincho"/>
                          <a:cs typeface="Times New Roman"/>
                        </a:rPr>
                        <a:t> highest priority)</a:t>
                      </a:r>
                    </a:p>
                  </a:txBody>
                  <a:tcPr marL="18000" marR="18000" marT="18000" marB="18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MS Mincho"/>
                          <a:cs typeface="Times New Roman"/>
                        </a:rPr>
                        <a:t>(task with the 7</a:t>
                      </a:r>
                      <a:r>
                        <a:rPr kumimoji="0" lang="en-US" sz="8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MS Mincho"/>
                          <a:cs typeface="Times New Roman"/>
                        </a:rPr>
                        <a:t>th</a:t>
                      </a:r>
                      <a:r>
                        <a:rPr kumimoji="0" 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MS Mincho"/>
                          <a:cs typeface="Times New Roman"/>
                        </a:rPr>
                        <a:t> highest (lowest) priority)</a:t>
                      </a:r>
                    </a:p>
                  </a:txBody>
                  <a:tcPr marL="18000" marR="18000" marT="18000" marB="18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MS Mincho"/>
                          <a:cs typeface="Times New Roman"/>
                        </a:rPr>
                        <a:t>(task with the 2</a:t>
                      </a:r>
                      <a:r>
                        <a:rPr kumimoji="0" lang="en-US" sz="8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MS Mincho"/>
                          <a:cs typeface="Times New Roman"/>
                        </a:rPr>
                        <a:t>nd</a:t>
                      </a:r>
                      <a:r>
                        <a:rPr kumimoji="0" 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MS Mincho"/>
                          <a:cs typeface="Times New Roman"/>
                        </a:rPr>
                        <a:t> highest priority)</a:t>
                      </a:r>
                    </a:p>
                  </a:txBody>
                  <a:tcPr marL="18000" marR="18000" marT="18000" marB="18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MS Mincho"/>
                          <a:cs typeface="Times New Roman"/>
                        </a:rPr>
                        <a:t>(task with the 3</a:t>
                      </a:r>
                      <a:r>
                        <a:rPr kumimoji="0" lang="en-US" sz="8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MS Mincho"/>
                          <a:cs typeface="Times New Roman"/>
                        </a:rPr>
                        <a:t>rd</a:t>
                      </a:r>
                      <a:r>
                        <a:rPr kumimoji="0" 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MS Mincho"/>
                          <a:cs typeface="Times New Roman"/>
                        </a:rPr>
                        <a:t> highest priority)</a:t>
                      </a:r>
                    </a:p>
                  </a:txBody>
                  <a:tcPr marL="18000" marR="18000" marT="18000" marB="18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0" lang="en-US" sz="1500" b="1" i="0" u="none" strike="noStrike" kern="1200" cap="none" spc="0" normalizeH="0" baseline="3000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MS Mincho"/>
                          <a:cs typeface="Times New Roman"/>
                        </a:rPr>
                        <a:t>(task with the highest priority)</a:t>
                      </a:r>
                      <a:endParaRPr kumimoji="0" lang="en-US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18000" marR="18000" marT="18000" marB="18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889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1721824" y="4691798"/>
            <a:ext cx="331236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900" b="1" dirty="0" smtClean="0">
                <a:solidFill>
                  <a:prstClr val="white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 A K E    A    S T E P    T O W A R D S    Y O U R    H E A L T H</a:t>
            </a:r>
            <a:endParaRPr lang="en-GB" sz="900" b="1" dirty="0">
              <a:solidFill>
                <a:prstClr val="white"/>
              </a:solidFill>
              <a:latin typeface="Arial Narrow" panose="020B0606020202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4" name="Skupina 3"/>
          <p:cNvGrpSpPr/>
          <p:nvPr/>
        </p:nvGrpSpPr>
        <p:grpSpPr>
          <a:xfrm>
            <a:off x="6584425" y="823382"/>
            <a:ext cx="2401269" cy="1714500"/>
            <a:chOff x="6576720" y="765824"/>
            <a:chExt cx="2401269" cy="1714500"/>
          </a:xfrm>
        </p:grpSpPr>
        <p:sp>
          <p:nvSpPr>
            <p:cNvPr id="8" name="Volný tvar 7"/>
            <p:cNvSpPr/>
            <p:nvPr/>
          </p:nvSpPr>
          <p:spPr>
            <a:xfrm>
              <a:off x="6576720" y="765824"/>
              <a:ext cx="292894" cy="1714500"/>
            </a:xfrm>
            <a:custGeom>
              <a:avLst/>
              <a:gdLst>
                <a:gd name="connsiteX0" fmla="*/ 292894 w 292894"/>
                <a:gd name="connsiteY0" fmla="*/ 0 h 1714500"/>
                <a:gd name="connsiteX1" fmla="*/ 290512 w 292894"/>
                <a:gd name="connsiteY1" fmla="*/ 1119188 h 1714500"/>
                <a:gd name="connsiteX2" fmla="*/ 2381 w 292894"/>
                <a:gd name="connsiteY2" fmla="*/ 1714500 h 1714500"/>
                <a:gd name="connsiteX3" fmla="*/ 0 w 292894"/>
                <a:gd name="connsiteY3" fmla="*/ 178594 h 1714500"/>
                <a:gd name="connsiteX4" fmla="*/ 292894 w 292894"/>
                <a:gd name="connsiteY4" fmla="*/ 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2894" h="1714500">
                  <a:moveTo>
                    <a:pt x="292894" y="0"/>
                  </a:moveTo>
                  <a:lnTo>
                    <a:pt x="290512" y="1119188"/>
                  </a:lnTo>
                  <a:lnTo>
                    <a:pt x="2381" y="1714500"/>
                  </a:lnTo>
                  <a:cubicBezTo>
                    <a:pt x="1587" y="1202531"/>
                    <a:pt x="794" y="690563"/>
                    <a:pt x="0" y="178594"/>
                  </a:cubicBezTo>
                  <a:lnTo>
                    <a:pt x="292894" y="0"/>
                  </a:lnTo>
                  <a:close/>
                </a:path>
              </a:pathLst>
            </a:custGeom>
            <a:gradFill>
              <a:gsLst>
                <a:gs pos="17000">
                  <a:schemeClr val="bg1"/>
                </a:gs>
                <a:gs pos="86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Obrázek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6256" y="771550"/>
              <a:ext cx="2095091" cy="1094591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sp>
          <p:nvSpPr>
            <p:cNvPr id="11" name="Obdélník 10"/>
            <p:cNvSpPr/>
            <p:nvPr/>
          </p:nvSpPr>
          <p:spPr>
            <a:xfrm>
              <a:off x="6876257" y="765926"/>
              <a:ext cx="2101732" cy="1100215"/>
            </a:xfrm>
            <a:prstGeom prst="rect">
              <a:avLst/>
            </a:prstGeom>
            <a:noFill/>
            <a:ln w="12700">
              <a:solidFill>
                <a:srgbClr val="CC000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Zaoblený obdélník 11"/>
            <p:cNvSpPr/>
            <p:nvPr/>
          </p:nvSpPr>
          <p:spPr>
            <a:xfrm>
              <a:off x="6876257" y="1911024"/>
              <a:ext cx="2101732" cy="17225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bdélník 12"/>
            <p:cNvSpPr/>
            <p:nvPr/>
          </p:nvSpPr>
          <p:spPr>
            <a:xfrm>
              <a:off x="7023592" y="1893274"/>
              <a:ext cx="1907527" cy="2077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750" dirty="0" smtClean="0">
                  <a:solidFill>
                    <a:schemeClr val="bg1"/>
                  </a:solidFill>
                  <a:hlinkClick r:id="rId4"/>
                </a:rPr>
                <a:t>Link to the Excel file (WL Marketing Portal)</a:t>
              </a:r>
              <a:endParaRPr lang="en-US" sz="75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Skupina 2"/>
          <p:cNvGrpSpPr/>
          <p:nvPr/>
        </p:nvGrpSpPr>
        <p:grpSpPr>
          <a:xfrm>
            <a:off x="1255833" y="195486"/>
            <a:ext cx="6418098" cy="4252822"/>
            <a:chOff x="659648" y="237743"/>
            <a:chExt cx="6418098" cy="4252822"/>
          </a:xfrm>
        </p:grpSpPr>
        <p:pic>
          <p:nvPicPr>
            <p:cNvPr id="2" name="Obrázek 1"/>
            <p:cNvPicPr>
              <a:picLocks noChangeAspect="1"/>
            </p:cNvPicPr>
            <p:nvPr/>
          </p:nvPicPr>
          <p:blipFill rotWithShape="1">
            <a:blip r:embed="rId5"/>
            <a:srcRect l="210" t="343" r="212" b="514"/>
            <a:stretch/>
          </p:blipFill>
          <p:spPr>
            <a:xfrm>
              <a:off x="899592" y="1014963"/>
              <a:ext cx="5130000" cy="3150000"/>
            </a:xfrm>
            <a:prstGeom prst="rect">
              <a:avLst/>
            </a:prstGeom>
          </p:spPr>
        </p:pic>
        <p:sp>
          <p:nvSpPr>
            <p:cNvPr id="14" name="TextovéPole 13"/>
            <p:cNvSpPr txBox="1"/>
            <p:nvPr/>
          </p:nvSpPr>
          <p:spPr>
            <a:xfrm>
              <a:off x="1854397" y="594279"/>
              <a:ext cx="1008112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300" b="1" dirty="0" smtClean="0"/>
                <a:t>QUESTION</a:t>
              </a:r>
              <a:endParaRPr lang="en-US" sz="1300" b="1" dirty="0"/>
            </a:p>
          </p:txBody>
        </p:sp>
        <p:sp>
          <p:nvSpPr>
            <p:cNvPr id="15" name="Šipka doprava 14"/>
            <p:cNvSpPr/>
            <p:nvPr/>
          </p:nvSpPr>
          <p:spPr>
            <a:xfrm rot="5400000">
              <a:off x="1787358" y="988135"/>
              <a:ext cx="501618" cy="216024"/>
            </a:xfrm>
            <a:prstGeom prst="rightArrow">
              <a:avLst/>
            </a:prstGeom>
            <a:solidFill>
              <a:schemeClr val="tx1">
                <a:lumMod val="65000"/>
                <a:lumOff val="35000"/>
              </a:schemeClr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Šipka doprava 15"/>
            <p:cNvSpPr/>
            <p:nvPr/>
          </p:nvSpPr>
          <p:spPr>
            <a:xfrm rot="5400000">
              <a:off x="1247262" y="830532"/>
              <a:ext cx="816825" cy="216024"/>
            </a:xfrm>
            <a:prstGeom prst="rightArrow">
              <a:avLst/>
            </a:prstGeom>
            <a:solidFill>
              <a:schemeClr val="tx1">
                <a:lumMod val="65000"/>
                <a:lumOff val="35000"/>
              </a:schemeClr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Šipka doprava 16"/>
            <p:cNvSpPr/>
            <p:nvPr/>
          </p:nvSpPr>
          <p:spPr>
            <a:xfrm rot="5400000">
              <a:off x="3645830" y="1020956"/>
              <a:ext cx="501618" cy="216024"/>
            </a:xfrm>
            <a:prstGeom prst="rightArrow">
              <a:avLst/>
            </a:prstGeom>
            <a:solidFill>
              <a:schemeClr val="tx1">
                <a:lumMod val="65000"/>
                <a:lumOff val="35000"/>
              </a:schemeClr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ovéPole 17"/>
            <p:cNvSpPr txBox="1"/>
            <p:nvPr/>
          </p:nvSpPr>
          <p:spPr>
            <a:xfrm>
              <a:off x="1525644" y="237743"/>
              <a:ext cx="1008112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300" b="1" dirty="0" smtClean="0"/>
                <a:t>PRIORITY</a:t>
              </a:r>
              <a:endParaRPr lang="en-US" sz="1300" b="1" dirty="0"/>
            </a:p>
          </p:txBody>
        </p:sp>
        <p:sp>
          <p:nvSpPr>
            <p:cNvPr id="19" name="TextovéPole 18"/>
            <p:cNvSpPr txBox="1"/>
            <p:nvPr/>
          </p:nvSpPr>
          <p:spPr>
            <a:xfrm>
              <a:off x="2944734" y="601456"/>
              <a:ext cx="1303080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300" b="1" dirty="0" smtClean="0"/>
                <a:t>TASK FOR PLAN</a:t>
              </a:r>
              <a:endParaRPr lang="en-US" sz="1000" dirty="0"/>
            </a:p>
          </p:txBody>
        </p:sp>
        <p:cxnSp>
          <p:nvCxnSpPr>
            <p:cNvPr id="20" name="Přímá spojnice se šipkou 19"/>
            <p:cNvCxnSpPr/>
            <p:nvPr/>
          </p:nvCxnSpPr>
          <p:spPr>
            <a:xfrm flipH="1" flipV="1">
              <a:off x="5718604" y="3967960"/>
              <a:ext cx="0" cy="248425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ovéPole 20"/>
            <p:cNvSpPr txBox="1"/>
            <p:nvPr/>
          </p:nvSpPr>
          <p:spPr>
            <a:xfrm>
              <a:off x="4752020" y="4213566"/>
              <a:ext cx="232572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i="1" dirty="0" smtClean="0">
                  <a:solidFill>
                    <a:srgbClr val="FFC000"/>
                  </a:solidFill>
                </a:rPr>
                <a:t>CONDITION: 0-value answers</a:t>
              </a:r>
              <a:endParaRPr lang="en-US" sz="1200" b="1" i="1" dirty="0">
                <a:solidFill>
                  <a:srgbClr val="FFC000"/>
                </a:solidFill>
              </a:endParaRPr>
            </a:p>
          </p:txBody>
        </p:sp>
        <p:sp>
          <p:nvSpPr>
            <p:cNvPr id="22" name="Šipka doprava 21"/>
            <p:cNvSpPr/>
            <p:nvPr/>
          </p:nvSpPr>
          <p:spPr>
            <a:xfrm rot="5400000">
              <a:off x="1087325" y="988135"/>
              <a:ext cx="501618" cy="216024"/>
            </a:xfrm>
            <a:prstGeom prst="rightArrow">
              <a:avLst/>
            </a:prstGeom>
            <a:solidFill>
              <a:schemeClr val="tx1">
                <a:lumMod val="65000"/>
                <a:lumOff val="35000"/>
              </a:schemeClr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ovéPole 22"/>
            <p:cNvSpPr txBox="1"/>
            <p:nvPr/>
          </p:nvSpPr>
          <p:spPr>
            <a:xfrm>
              <a:off x="659648" y="601456"/>
              <a:ext cx="1008112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300" b="1" dirty="0" smtClean="0"/>
                <a:t>CATEGORY</a:t>
              </a:r>
              <a:endParaRPr lang="en-US" sz="1300" b="1" dirty="0"/>
            </a:p>
          </p:txBody>
        </p:sp>
        <p:sp>
          <p:nvSpPr>
            <p:cNvPr id="24" name="Šipka doprava 23"/>
            <p:cNvSpPr/>
            <p:nvPr/>
          </p:nvSpPr>
          <p:spPr>
            <a:xfrm rot="5400000">
              <a:off x="4438341" y="1020956"/>
              <a:ext cx="501618" cy="216024"/>
            </a:xfrm>
            <a:prstGeom prst="rightArrow">
              <a:avLst/>
            </a:prstGeom>
            <a:solidFill>
              <a:schemeClr val="tx1">
                <a:lumMod val="65000"/>
                <a:lumOff val="35000"/>
              </a:schemeClr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ovéPole 24"/>
            <p:cNvSpPr txBox="1"/>
            <p:nvPr/>
          </p:nvSpPr>
          <p:spPr>
            <a:xfrm>
              <a:off x="4235909" y="601456"/>
              <a:ext cx="955506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300" b="1" dirty="0" smtClean="0"/>
                <a:t>EXTRA TIP</a:t>
              </a:r>
              <a:endParaRPr lang="en-US" sz="1000" dirty="0"/>
            </a:p>
          </p:txBody>
        </p:sp>
      </p:grpSp>
      <p:grpSp>
        <p:nvGrpSpPr>
          <p:cNvPr id="29" name="Skupina 28"/>
          <p:cNvGrpSpPr/>
          <p:nvPr/>
        </p:nvGrpSpPr>
        <p:grpSpPr>
          <a:xfrm>
            <a:off x="137573" y="398848"/>
            <a:ext cx="1181869" cy="667723"/>
            <a:chOff x="115650" y="817484"/>
            <a:chExt cx="1181869" cy="667723"/>
          </a:xfrm>
        </p:grpSpPr>
        <p:pic>
          <p:nvPicPr>
            <p:cNvPr id="27" name="Obrázek 2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5650" y="817484"/>
              <a:ext cx="1181869" cy="667723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sp>
          <p:nvSpPr>
            <p:cNvPr id="28" name="Zaoblený obdélník 27"/>
            <p:cNvSpPr/>
            <p:nvPr/>
          </p:nvSpPr>
          <p:spPr>
            <a:xfrm>
              <a:off x="196658" y="1055739"/>
              <a:ext cx="947172" cy="108000"/>
            </a:xfrm>
            <a:prstGeom prst="roundRect">
              <a:avLst>
                <a:gd name="adj" fmla="val 7843"/>
              </a:avLst>
            </a:prstGeom>
            <a:noFill/>
            <a:ln w="952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cs-CZ" sz="1100"/>
            </a:p>
          </p:txBody>
        </p:sp>
      </p:grpSp>
    </p:spTree>
    <p:extLst>
      <p:ext uri="{BB962C8B-B14F-4D97-AF65-F5344CB8AC3E}">
        <p14:creationId xmlns:p14="http://schemas.microsoft.com/office/powerpoint/2010/main" val="333554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1923678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EVALUATION OF PROGRESS</a:t>
            </a:r>
            <a:endParaRPr lang="cs-CZ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38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1721824" y="4691798"/>
            <a:ext cx="331236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900" b="1" dirty="0" smtClean="0">
                <a:solidFill>
                  <a:prstClr val="white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 A K E    A    S T E P    T O W A R D S    Y O U R    H E A L T H</a:t>
            </a:r>
            <a:endParaRPr lang="en-GB" sz="900" b="1" dirty="0">
              <a:solidFill>
                <a:prstClr val="white"/>
              </a:solidFill>
              <a:latin typeface="Arial Narrow" panose="020B0606020202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/>
          <a:srcRect t="56582"/>
          <a:stretch/>
        </p:blipFill>
        <p:spPr>
          <a:xfrm>
            <a:off x="6372199" y="2252091"/>
            <a:ext cx="2601565" cy="2057193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9" name="TextovéPole 8"/>
          <p:cNvSpPr txBox="1"/>
          <p:nvPr/>
        </p:nvSpPr>
        <p:spPr>
          <a:xfrm>
            <a:off x="323528" y="771550"/>
            <a:ext cx="58784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300" dirty="0" smtClean="0"/>
              <a:t>Evaluation is not possible earlier than 28-days after taking the test: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300" b="1" dirty="0" smtClean="0">
                <a:solidFill>
                  <a:srgbClr val="00B050"/>
                </a:solidFill>
              </a:rPr>
              <a:t>Less than 28 days </a:t>
            </a:r>
            <a:r>
              <a:rPr lang="en-US" sz="1300" dirty="0" smtClean="0"/>
              <a:t>after taking the test: </a:t>
            </a:r>
            <a:r>
              <a:rPr lang="en-US" sz="1300" b="1" dirty="0" smtClean="0"/>
              <a:t>COUNTING DOWN THE DAYS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300" b="1" dirty="0" smtClean="0">
                <a:solidFill>
                  <a:srgbClr val="00B050"/>
                </a:solidFill>
              </a:rPr>
              <a:t>More that 28 days </a:t>
            </a:r>
            <a:r>
              <a:rPr lang="en-US" sz="1300" dirty="0" smtClean="0"/>
              <a:t>after taking the test: </a:t>
            </a:r>
            <a:r>
              <a:rPr lang="en-US" sz="1300" b="1" dirty="0" smtClean="0"/>
              <a:t>CALL FOR EVALUATION THE PROGRESS</a:t>
            </a:r>
            <a:br>
              <a:rPr lang="en-US" sz="1300" b="1" dirty="0" smtClean="0"/>
            </a:br>
            <a:r>
              <a:rPr lang="en-US" sz="1300" dirty="0" smtClean="0"/>
              <a:t>(user receives informative email)</a:t>
            </a:r>
          </a:p>
          <a:p>
            <a:pPr>
              <a:spcAft>
                <a:spcPts val="1200"/>
              </a:spcAft>
            </a:pPr>
            <a:r>
              <a:rPr lang="en-US" sz="1300" dirty="0" smtClean="0"/>
              <a:t>By ticking all fulfilled tasks and clicking on a button „Evaluate my monthly plan“ Health index number is then recalculated.</a:t>
            </a:r>
          </a:p>
          <a:p>
            <a:pPr>
              <a:spcAft>
                <a:spcPts val="1200"/>
              </a:spcAft>
            </a:pPr>
            <a:r>
              <a:rPr lang="en-US" sz="1300" b="1" dirty="0" smtClean="0"/>
              <a:t>Each fulfilled task increases HI by the same value as the „correct“ (non 0-value) answer</a:t>
            </a:r>
            <a:r>
              <a:rPr lang="en-US" sz="1300" dirty="0" smtClean="0"/>
              <a:t> for the same connected question would .</a:t>
            </a:r>
          </a:p>
          <a:p>
            <a:pPr>
              <a:spcAft>
                <a:spcPts val="1200"/>
              </a:spcAft>
            </a:pPr>
            <a:r>
              <a:rPr lang="en-US" sz="1300" b="1" dirty="0" smtClean="0"/>
              <a:t>HI number changes after submitting the evaluation</a:t>
            </a:r>
            <a:r>
              <a:rPr lang="en-US" sz="1300" dirty="0" smtClean="0"/>
              <a:t>, not while ticking the tasks, so the calculation mechanism is less detectable.</a:t>
            </a:r>
            <a:endParaRPr lang="en-US" sz="13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39502"/>
            <a:ext cx="2601565" cy="1866634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cxnSp>
        <p:nvCxnSpPr>
          <p:cNvPr id="4" name="Přímá spojnice se šipkou 3"/>
          <p:cNvCxnSpPr/>
          <p:nvPr/>
        </p:nvCxnSpPr>
        <p:spPr>
          <a:xfrm>
            <a:off x="5724128" y="1779662"/>
            <a:ext cx="576064" cy="5552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se šipkou 20"/>
          <p:cNvCxnSpPr/>
          <p:nvPr/>
        </p:nvCxnSpPr>
        <p:spPr>
          <a:xfrm flipV="1">
            <a:off x="5369945" y="1011218"/>
            <a:ext cx="936104" cy="26610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itle 1"/>
          <p:cNvSpPr txBox="1">
            <a:spLocks/>
          </p:cNvSpPr>
          <p:nvPr/>
        </p:nvSpPr>
        <p:spPr>
          <a:xfrm>
            <a:off x="0" y="210707"/>
            <a:ext cx="738031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 b="1" dirty="0" smtClean="0">
                <a:solidFill>
                  <a:prstClr val="black"/>
                </a:solidFill>
              </a:rPr>
              <a:t>EVALUATION OF PROGRESS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28" name="Zaoblený obdélník 27"/>
          <p:cNvSpPr/>
          <p:nvPr/>
        </p:nvSpPr>
        <p:spPr>
          <a:xfrm>
            <a:off x="6451242" y="3172473"/>
            <a:ext cx="2232248" cy="1098000"/>
          </a:xfrm>
          <a:prstGeom prst="roundRect">
            <a:avLst>
              <a:gd name="adj" fmla="val 7843"/>
            </a:avLst>
          </a:prstGeom>
          <a:noFill/>
          <a:ln w="952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cs-CZ" sz="1100"/>
          </a:p>
        </p:txBody>
      </p:sp>
      <p:sp>
        <p:nvSpPr>
          <p:cNvPr id="29" name="Zaoblený obdélník 28"/>
          <p:cNvSpPr/>
          <p:nvPr/>
        </p:nvSpPr>
        <p:spPr>
          <a:xfrm>
            <a:off x="7603370" y="640272"/>
            <a:ext cx="432048" cy="145346"/>
          </a:xfrm>
          <a:prstGeom prst="roundRect">
            <a:avLst>
              <a:gd name="adj" fmla="val 7843"/>
            </a:avLst>
          </a:prstGeom>
          <a:noFill/>
          <a:ln w="952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cs-CZ" sz="1100"/>
          </a:p>
        </p:txBody>
      </p:sp>
    </p:spTree>
    <p:extLst>
      <p:ext uri="{BB962C8B-B14F-4D97-AF65-F5344CB8AC3E}">
        <p14:creationId xmlns:p14="http://schemas.microsoft.com/office/powerpoint/2010/main" val="32776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210707"/>
            <a:ext cx="9144000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 b="1" dirty="0" smtClean="0">
                <a:solidFill>
                  <a:prstClr val="black"/>
                </a:solidFill>
              </a:rPr>
              <a:t>EVALUATION OF PROGRESS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721824" y="4691798"/>
            <a:ext cx="331236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900" b="1" dirty="0" smtClean="0">
                <a:solidFill>
                  <a:prstClr val="white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 A K E    A    S T E P    T O W A R D S    Y O U R    H E A L T H</a:t>
            </a:r>
            <a:endParaRPr lang="en-GB" sz="900" b="1" dirty="0">
              <a:solidFill>
                <a:prstClr val="white"/>
              </a:solidFill>
              <a:latin typeface="Arial Narrow" panose="020B0606020202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8" name="Skupina 7"/>
          <p:cNvGrpSpPr/>
          <p:nvPr/>
        </p:nvGrpSpPr>
        <p:grpSpPr>
          <a:xfrm>
            <a:off x="6269518" y="978725"/>
            <a:ext cx="2401269" cy="1714500"/>
            <a:chOff x="6576720" y="765824"/>
            <a:chExt cx="2401269" cy="1714500"/>
          </a:xfrm>
        </p:grpSpPr>
        <p:sp>
          <p:nvSpPr>
            <p:cNvPr id="10" name="Volný tvar 9"/>
            <p:cNvSpPr/>
            <p:nvPr/>
          </p:nvSpPr>
          <p:spPr>
            <a:xfrm>
              <a:off x="6576720" y="765824"/>
              <a:ext cx="292894" cy="1714500"/>
            </a:xfrm>
            <a:custGeom>
              <a:avLst/>
              <a:gdLst>
                <a:gd name="connsiteX0" fmla="*/ 292894 w 292894"/>
                <a:gd name="connsiteY0" fmla="*/ 0 h 1714500"/>
                <a:gd name="connsiteX1" fmla="*/ 290512 w 292894"/>
                <a:gd name="connsiteY1" fmla="*/ 1119188 h 1714500"/>
                <a:gd name="connsiteX2" fmla="*/ 2381 w 292894"/>
                <a:gd name="connsiteY2" fmla="*/ 1714500 h 1714500"/>
                <a:gd name="connsiteX3" fmla="*/ 0 w 292894"/>
                <a:gd name="connsiteY3" fmla="*/ 178594 h 1714500"/>
                <a:gd name="connsiteX4" fmla="*/ 292894 w 292894"/>
                <a:gd name="connsiteY4" fmla="*/ 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2894" h="1714500">
                  <a:moveTo>
                    <a:pt x="292894" y="0"/>
                  </a:moveTo>
                  <a:lnTo>
                    <a:pt x="290512" y="1119188"/>
                  </a:lnTo>
                  <a:lnTo>
                    <a:pt x="2381" y="1714500"/>
                  </a:lnTo>
                  <a:cubicBezTo>
                    <a:pt x="1587" y="1202531"/>
                    <a:pt x="794" y="690563"/>
                    <a:pt x="0" y="178594"/>
                  </a:cubicBezTo>
                  <a:lnTo>
                    <a:pt x="292894" y="0"/>
                  </a:lnTo>
                  <a:close/>
                </a:path>
              </a:pathLst>
            </a:custGeom>
            <a:gradFill>
              <a:gsLst>
                <a:gs pos="17000">
                  <a:schemeClr val="bg1"/>
                </a:gs>
                <a:gs pos="86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Obrázek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6256" y="771550"/>
              <a:ext cx="2095091" cy="1094591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sp>
          <p:nvSpPr>
            <p:cNvPr id="12" name="Obdélník 11"/>
            <p:cNvSpPr/>
            <p:nvPr/>
          </p:nvSpPr>
          <p:spPr>
            <a:xfrm>
              <a:off x="6876257" y="765926"/>
              <a:ext cx="2101732" cy="1100215"/>
            </a:xfrm>
            <a:prstGeom prst="rect">
              <a:avLst/>
            </a:prstGeom>
            <a:noFill/>
            <a:ln w="12700">
              <a:solidFill>
                <a:srgbClr val="CC000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Zaoblený obdélník 12"/>
            <p:cNvSpPr/>
            <p:nvPr/>
          </p:nvSpPr>
          <p:spPr>
            <a:xfrm>
              <a:off x="6876257" y="1911024"/>
              <a:ext cx="2101732" cy="17225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bdélník 13"/>
            <p:cNvSpPr/>
            <p:nvPr/>
          </p:nvSpPr>
          <p:spPr>
            <a:xfrm>
              <a:off x="7023592" y="1893274"/>
              <a:ext cx="1907527" cy="2077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750" dirty="0" smtClean="0">
                  <a:solidFill>
                    <a:schemeClr val="bg1"/>
                  </a:solidFill>
                  <a:hlinkClick r:id="rId4"/>
                </a:rPr>
                <a:t>Link to the Excel file (WL Marketing Portal)</a:t>
              </a:r>
              <a:endParaRPr lang="en-US" sz="750" dirty="0">
                <a:solidFill>
                  <a:schemeClr val="bg1"/>
                </a:solidFill>
              </a:endParaRPr>
            </a:p>
          </p:txBody>
        </p:sp>
      </p:grp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5"/>
          <a:srcRect t="-1" r="5689" b="579"/>
          <a:stretch/>
        </p:blipFill>
        <p:spPr>
          <a:xfrm>
            <a:off x="836808" y="1149942"/>
            <a:ext cx="5460172" cy="3150000"/>
          </a:xfrm>
          <a:prstGeom prst="rect">
            <a:avLst/>
          </a:prstGeom>
        </p:spPr>
      </p:pic>
      <p:sp>
        <p:nvSpPr>
          <p:cNvPr id="15" name="Šipka doprava 14"/>
          <p:cNvSpPr/>
          <p:nvPr/>
        </p:nvSpPr>
        <p:spPr>
          <a:xfrm rot="5400000">
            <a:off x="3781131" y="1170113"/>
            <a:ext cx="501618" cy="216024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ovéPole 15"/>
          <p:cNvSpPr txBox="1"/>
          <p:nvPr/>
        </p:nvSpPr>
        <p:spPr>
          <a:xfrm>
            <a:off x="3779912" y="738050"/>
            <a:ext cx="57606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300" b="1" dirty="0" smtClean="0"/>
              <a:t>TASK</a:t>
            </a:r>
            <a:endParaRPr lang="en-US" sz="1300" b="1" dirty="0"/>
          </a:p>
        </p:txBody>
      </p:sp>
      <p:sp>
        <p:nvSpPr>
          <p:cNvPr id="17" name="Šipka doprava 16"/>
          <p:cNvSpPr/>
          <p:nvPr/>
        </p:nvSpPr>
        <p:spPr>
          <a:xfrm rot="5400000">
            <a:off x="5742817" y="961428"/>
            <a:ext cx="193395" cy="216024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ovéPole 17"/>
          <p:cNvSpPr txBox="1"/>
          <p:nvPr/>
        </p:nvSpPr>
        <p:spPr>
          <a:xfrm>
            <a:off x="4913255" y="715091"/>
            <a:ext cx="158745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300" b="1" dirty="0" smtClean="0"/>
              <a:t>ANSWERS &amp; VALUES</a:t>
            </a:r>
            <a:endParaRPr lang="en-US" sz="1300" b="1" dirty="0"/>
          </a:p>
        </p:txBody>
      </p:sp>
      <p:sp>
        <p:nvSpPr>
          <p:cNvPr id="3" name="Ovál 2"/>
          <p:cNvSpPr/>
          <p:nvPr/>
        </p:nvSpPr>
        <p:spPr>
          <a:xfrm>
            <a:off x="5616982" y="1744315"/>
            <a:ext cx="180000" cy="180000"/>
          </a:xfrm>
          <a:prstGeom prst="ellipse">
            <a:avLst/>
          </a:prstGeom>
          <a:noFill/>
          <a:ln w="952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ál 18"/>
          <p:cNvSpPr/>
          <p:nvPr/>
        </p:nvSpPr>
        <p:spPr>
          <a:xfrm>
            <a:off x="5887368" y="2593026"/>
            <a:ext cx="180000" cy="180000"/>
          </a:xfrm>
          <a:prstGeom prst="ellipse">
            <a:avLst/>
          </a:prstGeom>
          <a:noFill/>
          <a:ln w="952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ál 19"/>
          <p:cNvSpPr/>
          <p:nvPr/>
        </p:nvSpPr>
        <p:spPr>
          <a:xfrm>
            <a:off x="5892288" y="3341716"/>
            <a:ext cx="180000" cy="180000"/>
          </a:xfrm>
          <a:prstGeom prst="ellipse">
            <a:avLst/>
          </a:prstGeom>
          <a:noFill/>
          <a:ln w="952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ál 20"/>
          <p:cNvSpPr/>
          <p:nvPr/>
        </p:nvSpPr>
        <p:spPr>
          <a:xfrm>
            <a:off x="5622624" y="3882642"/>
            <a:ext cx="180000" cy="180000"/>
          </a:xfrm>
          <a:prstGeom prst="ellipse">
            <a:avLst/>
          </a:prstGeom>
          <a:noFill/>
          <a:ln w="952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Přímá spojnice se šipkou 4"/>
          <p:cNvCxnSpPr/>
          <p:nvPr/>
        </p:nvCxnSpPr>
        <p:spPr>
          <a:xfrm flipH="1" flipV="1">
            <a:off x="6005054" y="1889553"/>
            <a:ext cx="680856" cy="996115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ovéPole 22"/>
          <p:cNvSpPr txBox="1"/>
          <p:nvPr/>
        </p:nvSpPr>
        <p:spPr>
          <a:xfrm>
            <a:off x="6650048" y="2838030"/>
            <a:ext cx="23395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FFC000"/>
                </a:solidFill>
              </a:rPr>
              <a:t>0-value = condition for generating tasks</a:t>
            </a:r>
            <a:endParaRPr lang="en-US" sz="1000" b="1" dirty="0">
              <a:solidFill>
                <a:srgbClr val="FFC000"/>
              </a:solidFill>
            </a:endParaRPr>
          </a:p>
        </p:txBody>
      </p:sp>
      <p:cxnSp>
        <p:nvCxnSpPr>
          <p:cNvPr id="24" name="Přímá spojnice se šipkou 23"/>
          <p:cNvCxnSpPr/>
          <p:nvPr/>
        </p:nvCxnSpPr>
        <p:spPr>
          <a:xfrm flipH="1" flipV="1">
            <a:off x="5748840" y="1984333"/>
            <a:ext cx="901208" cy="138643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ovéPole 25"/>
          <p:cNvSpPr txBox="1"/>
          <p:nvPr/>
        </p:nvSpPr>
        <p:spPr>
          <a:xfrm>
            <a:off x="6650048" y="3276659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Fulfilled task increases HI by the same value as the „correct“ answers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177500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210707"/>
            <a:ext cx="9144000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 b="1" dirty="0" smtClean="0">
                <a:solidFill>
                  <a:prstClr val="black"/>
                </a:solidFill>
              </a:rPr>
              <a:t>GENERATING NEW PLAN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721824" y="4691798"/>
            <a:ext cx="331236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900" b="1" dirty="0" smtClean="0">
                <a:solidFill>
                  <a:prstClr val="white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 A K E    A    S T E P    T O W A R D S    Y O U R    H E A L T H</a:t>
            </a:r>
            <a:endParaRPr lang="en-GB" sz="900" b="1" dirty="0">
              <a:solidFill>
                <a:prstClr val="white"/>
              </a:solidFill>
              <a:latin typeface="Arial Narrow" panose="020B0606020202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298127" y="758814"/>
            <a:ext cx="4273873" cy="204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300" dirty="0" smtClean="0"/>
              <a:t>New plan is generated based on 2 possible situations: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 b="1" dirty="0" smtClean="0"/>
              <a:t>Only some of the tasks were fulfilled: </a:t>
            </a:r>
            <a:br>
              <a:rPr lang="en-US" sz="1300" b="1" dirty="0" smtClean="0"/>
            </a:br>
            <a:r>
              <a:rPr lang="en-US" sz="1300" dirty="0" smtClean="0"/>
              <a:t>Newly generated plan contains the same tasks as the previous one = </a:t>
            </a:r>
            <a:r>
              <a:rPr lang="cs-CZ" sz="1300" dirty="0" smtClean="0"/>
              <a:t>RETAKING THE PLAN</a:t>
            </a:r>
            <a:r>
              <a:rPr lang="en-US" sz="1300" dirty="0" smtClean="0"/>
              <a:t/>
            </a:r>
            <a:br>
              <a:rPr lang="en-US" sz="1300" dirty="0" smtClean="0"/>
            </a:br>
            <a:r>
              <a:rPr lang="en-US" sz="1300" dirty="0" smtClean="0"/>
              <a:t>In case that user again fulfills the same tasks as previously, Health Index then does not change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 b="1" dirty="0" smtClean="0"/>
              <a:t>All tasks were fulfilled:</a:t>
            </a:r>
            <a:r>
              <a:rPr lang="en-US" sz="1300" dirty="0" smtClean="0"/>
              <a:t/>
            </a:r>
            <a:br>
              <a:rPr lang="en-US" sz="1300" dirty="0" smtClean="0"/>
            </a:br>
            <a:r>
              <a:rPr lang="en-US" sz="1300" dirty="0" smtClean="0"/>
              <a:t>New plan is generated based on the taken test with tasks of lower priority (5</a:t>
            </a:r>
            <a:r>
              <a:rPr lang="en-US" sz="1300" baseline="30000" dirty="0" smtClean="0"/>
              <a:t>th</a:t>
            </a:r>
            <a:r>
              <a:rPr lang="en-US" sz="1300" dirty="0" smtClean="0"/>
              <a:t> – 10</a:t>
            </a:r>
            <a:r>
              <a:rPr lang="en-US" sz="1300" baseline="30000" dirty="0" smtClean="0"/>
              <a:t>th</a:t>
            </a:r>
            <a:r>
              <a:rPr lang="en-US" sz="1300" dirty="0" smtClean="0"/>
              <a:t>)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681850"/>
            <a:ext cx="2343255" cy="1898844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2992" y="2427734"/>
            <a:ext cx="1983962" cy="164582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2991" y="716206"/>
            <a:ext cx="1980207" cy="1566069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5"/>
          <a:srcRect l="24353" t="22330" r="2368" b="58277"/>
          <a:stretch/>
        </p:blipFill>
        <p:spPr>
          <a:xfrm>
            <a:off x="5148064" y="1059582"/>
            <a:ext cx="2317895" cy="48514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32844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2914144" y="2879878"/>
            <a:ext cx="331236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700" b="1" dirty="0" smtClean="0">
                <a:solidFill>
                  <a:schemeClr val="bg1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 A K E    A    S T E P    T O W A R D S    Y O U R    H E A L T H</a:t>
            </a:r>
            <a:endParaRPr lang="en-GB" sz="700" b="1" dirty="0">
              <a:solidFill>
                <a:schemeClr val="bg1"/>
              </a:solidFill>
              <a:latin typeface="Arial Narrow" panose="020B0606020202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7943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1923678"/>
            <a:ext cx="9144000" cy="1143000"/>
          </a:xfrm>
        </p:spPr>
        <p:txBody>
          <a:bodyPr>
            <a:normAutofit/>
          </a:bodyPr>
          <a:lstStyle/>
          <a:p>
            <a:pPr>
              <a:lnSpc>
                <a:spcPts val="3000"/>
              </a:lnSpc>
            </a:pPr>
            <a:r>
              <a:rPr lang="cs-CZ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GENERAL INFORMATION</a:t>
            </a:r>
            <a:br>
              <a:rPr lang="cs-CZ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FUNCTIONS OVERVIEW</a:t>
            </a:r>
            <a:endParaRPr lang="cs-CZ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12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1721824" y="4691798"/>
            <a:ext cx="331236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900" b="1" dirty="0" smtClean="0">
                <a:solidFill>
                  <a:schemeClr val="bg1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 A K E    A    S T E P    T O W A R D S    Y O U R    H E A L T H</a:t>
            </a:r>
            <a:endParaRPr lang="en-GB" sz="900" b="1" dirty="0">
              <a:solidFill>
                <a:schemeClr val="bg1"/>
              </a:solidFill>
              <a:latin typeface="Arial Narrow" panose="020B0606020202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3472742"/>
              </p:ext>
            </p:extLst>
          </p:nvPr>
        </p:nvGraphicFramePr>
        <p:xfrm>
          <a:off x="467544" y="771550"/>
          <a:ext cx="3990585" cy="3401123"/>
        </p:xfrm>
        <a:graphic>
          <a:graphicData uri="http://schemas.openxmlformats.org/drawingml/2006/table">
            <a:tbl>
              <a:tblPr/>
              <a:tblGrid>
                <a:gridCol w="206355"/>
                <a:gridCol w="630705"/>
                <a:gridCol w="630705"/>
                <a:gridCol w="630705"/>
                <a:gridCol w="630705"/>
                <a:gridCol w="630705"/>
                <a:gridCol w="630705"/>
              </a:tblGrid>
              <a:tr h="209835">
                <a:tc gridSpan="7"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WHAT IS IT</a:t>
                      </a:r>
                    </a:p>
                  </a:txBody>
                  <a:tcPr marL="157376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983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836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B05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INTERACTIVE ONLINE PLATFORM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36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•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 gridSpan="6"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Targeting the </a:t>
                      </a: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public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to take the first step towards healthy lifestyle &amp; take charge of own health</a:t>
                      </a:r>
                      <a:b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99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6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36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•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 gridSpan="6"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Online test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developed in collaboration with metabolic nutrition specialist</a:t>
                      </a:r>
                      <a:b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99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6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36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•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 gridSpan="6"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Tailored monthly plan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with expert 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tips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which help consumers improve their Health Index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36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6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36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•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 gridSpan="6"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Recommended products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 line with tailored monthly plan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36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6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48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•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 gridSpan="6"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Results shareable via </a:t>
                      </a: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social media</a:t>
                      </a: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increase of brand visibility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48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6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48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•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 gridSpan="6"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Broader </a:t>
                      </a: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platform</a:t>
                      </a: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with content for consumers’ education about healthy lifestyle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48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6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48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748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Tabulk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6941570"/>
              </p:ext>
            </p:extLst>
          </p:nvPr>
        </p:nvGraphicFramePr>
        <p:xfrm>
          <a:off x="4716016" y="771550"/>
          <a:ext cx="3930296" cy="3394074"/>
        </p:xfrm>
        <a:graphic>
          <a:graphicData uri="http://schemas.openxmlformats.org/drawingml/2006/table">
            <a:tbl>
              <a:tblPr/>
              <a:tblGrid>
                <a:gridCol w="198995"/>
                <a:gridCol w="610750"/>
                <a:gridCol w="610750"/>
                <a:gridCol w="610750"/>
                <a:gridCol w="610750"/>
                <a:gridCol w="610750"/>
                <a:gridCol w="677551"/>
              </a:tblGrid>
              <a:tr h="217569">
                <a:tc gridSpan="7"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WHAT ARE THE GOALS</a:t>
                      </a:r>
                    </a:p>
                  </a:txBody>
                  <a:tcPr marL="163177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75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481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B05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BUILD BRAND IMAGE</a:t>
                      </a:r>
                      <a:br>
                        <a:rPr lang="en-US" sz="11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n-US" sz="1100" b="1" i="0" u="none" strike="noStrike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3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•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 gridSpan="6"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Through tailored expert solution and dialogue with public we will present Walmark as a </a:t>
                      </a: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health partner</a:t>
                      </a: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and </a:t>
                      </a: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expert brand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37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6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3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•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3" gridSpan="6"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Health Index presents Walmark not only as a sales oriented company, but also as a company that cares about </a:t>
                      </a: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health of consumers and society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37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6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37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6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3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•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 gridSpan="6"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Data generated by Health Index will provide great source of information which can be used for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PR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37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6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3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B05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DRIVE SALES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13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•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Engage users and </a:t>
                      </a: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activate</a:t>
                      </a: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them to online/offline </a:t>
                      </a: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purchase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13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•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Drive </a:t>
                      </a: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traffic</a:t>
                      </a: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to commercial channels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13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•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Acquire unique </a:t>
                      </a: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consumer database</a:t>
                      </a: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and utilize it through </a:t>
                      </a: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CRM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13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•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 gridSpan="6"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Better </a:t>
                      </a: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understanding of consumers needs</a:t>
                      </a: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and utilize the knowledge for future brand offer development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130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6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130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6" name="Title 1"/>
          <p:cNvSpPr txBox="1">
            <a:spLocks/>
          </p:cNvSpPr>
          <p:nvPr/>
        </p:nvSpPr>
        <p:spPr>
          <a:xfrm>
            <a:off x="0" y="210707"/>
            <a:ext cx="9144000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 b="1" dirty="0" smtClean="0">
                <a:solidFill>
                  <a:prstClr val="black"/>
                </a:solidFill>
              </a:rPr>
              <a:t>HEALTH INDEX</a:t>
            </a:r>
            <a:endParaRPr lang="cs-CZ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04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1721824" y="4691798"/>
            <a:ext cx="331236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900" b="1" dirty="0" smtClean="0">
                <a:solidFill>
                  <a:schemeClr val="bg1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 A K E    A    S T E P    T O W A R D S    Y O U R    H E A L T H</a:t>
            </a:r>
            <a:endParaRPr lang="en-GB" sz="900" b="1" dirty="0">
              <a:solidFill>
                <a:schemeClr val="bg1"/>
              </a:solidFill>
              <a:latin typeface="Arial Narrow" panose="020B0606020202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" name="Pětiúhelník 3"/>
          <p:cNvSpPr/>
          <p:nvPr/>
        </p:nvSpPr>
        <p:spPr>
          <a:xfrm>
            <a:off x="88329" y="233586"/>
            <a:ext cx="3067062" cy="432048"/>
          </a:xfrm>
          <a:prstGeom prst="homePlat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400"/>
              </a:lnSpc>
            </a:pPr>
            <a:r>
              <a:rPr lang="cs-CZ" sz="1400" b="1">
                <a:solidFill>
                  <a:prstClr val="white"/>
                </a:solidFill>
              </a:rPr>
              <a:t>1</a:t>
            </a:r>
          </a:p>
          <a:p>
            <a:pPr algn="ctr">
              <a:lnSpc>
                <a:spcPts val="1400"/>
              </a:lnSpc>
            </a:pPr>
            <a:r>
              <a:rPr lang="cs-CZ" sz="1300">
                <a:solidFill>
                  <a:prstClr val="white"/>
                </a:solidFill>
              </a:rPr>
              <a:t>ONLINE TEST</a:t>
            </a:r>
          </a:p>
        </p:txBody>
      </p:sp>
      <p:sp>
        <p:nvSpPr>
          <p:cNvPr id="5" name="Dvojitá šipka 4"/>
          <p:cNvSpPr/>
          <p:nvPr/>
        </p:nvSpPr>
        <p:spPr>
          <a:xfrm>
            <a:off x="3029185" y="234248"/>
            <a:ext cx="3067062" cy="432048"/>
          </a:xfrm>
          <a:prstGeom prst="chevr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400"/>
              </a:lnSpc>
            </a:pPr>
            <a:r>
              <a:rPr lang="cs-CZ" sz="1400" b="1">
                <a:solidFill>
                  <a:prstClr val="white"/>
                </a:solidFill>
              </a:rPr>
              <a:t>2</a:t>
            </a:r>
          </a:p>
          <a:p>
            <a:pPr algn="ctr">
              <a:lnSpc>
                <a:spcPts val="1400"/>
              </a:lnSpc>
            </a:pPr>
            <a:r>
              <a:rPr lang="cs-CZ" sz="1300">
                <a:solidFill>
                  <a:prstClr val="white"/>
                </a:solidFill>
              </a:rPr>
              <a:t>TAILORED MONTHLY PLAN</a:t>
            </a:r>
          </a:p>
        </p:txBody>
      </p:sp>
      <p:sp>
        <p:nvSpPr>
          <p:cNvPr id="8" name="Dvojitá šipka 7"/>
          <p:cNvSpPr/>
          <p:nvPr/>
        </p:nvSpPr>
        <p:spPr>
          <a:xfrm>
            <a:off x="5965242" y="234248"/>
            <a:ext cx="3133737" cy="432048"/>
          </a:xfrm>
          <a:prstGeom prst="chevron">
            <a:avLst>
              <a:gd name="adj" fmla="val 49384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400"/>
              </a:lnSpc>
            </a:pPr>
            <a:r>
              <a:rPr lang="cs-CZ" sz="1400" b="1">
                <a:solidFill>
                  <a:prstClr val="white"/>
                </a:solidFill>
              </a:rPr>
              <a:t>3</a:t>
            </a:r>
          </a:p>
          <a:p>
            <a:pPr algn="ctr">
              <a:lnSpc>
                <a:spcPts val="1400"/>
              </a:lnSpc>
            </a:pPr>
            <a:r>
              <a:rPr lang="cs-CZ" sz="1300">
                <a:solidFill>
                  <a:prstClr val="white"/>
                </a:solidFill>
              </a:rPr>
              <a:t>PERSONAL PROFILE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84553" y="753796"/>
            <a:ext cx="1273364" cy="118452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517" y="2701023"/>
            <a:ext cx="1316420" cy="122820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84964" y="1998077"/>
            <a:ext cx="1276467" cy="222011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2" name="Obrázek 11"/>
          <p:cNvPicPr>
            <a:picLocks noChangeAspect="1"/>
          </p:cNvPicPr>
          <p:nvPr/>
        </p:nvPicPr>
        <p:blipFill rotWithShape="1">
          <a:blip r:embed="rId6"/>
          <a:srcRect l="70214" t="7810" r="9831" b="5383"/>
          <a:stretch/>
        </p:blipFill>
        <p:spPr>
          <a:xfrm>
            <a:off x="113395" y="752500"/>
            <a:ext cx="1316044" cy="188629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3" name="Obrázek 12"/>
          <p:cNvPicPr>
            <a:picLocks noChangeAspect="1"/>
          </p:cNvPicPr>
          <p:nvPr/>
        </p:nvPicPr>
        <p:blipFill rotWithShape="1">
          <a:blip r:embed="rId7"/>
          <a:srcRect l="66705" t="15975" r="15157" b="5312"/>
          <a:stretch/>
        </p:blipFill>
        <p:spPr>
          <a:xfrm>
            <a:off x="3405442" y="752500"/>
            <a:ext cx="2118873" cy="302419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44208" y="752500"/>
            <a:ext cx="1961595" cy="3572559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51609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1721824" y="4691798"/>
            <a:ext cx="331236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900" b="1" dirty="0" smtClean="0">
                <a:solidFill>
                  <a:schemeClr val="bg1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 A K E    A    S T E P    T O W A R D S    Y O U R    H E A L T H</a:t>
            </a:r>
            <a:endParaRPr lang="en-GB" sz="900" b="1" dirty="0">
              <a:solidFill>
                <a:schemeClr val="bg1"/>
              </a:solidFill>
              <a:latin typeface="Arial Narrow" panose="020B0606020202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15" name="Skupina 14"/>
          <p:cNvGrpSpPr/>
          <p:nvPr/>
        </p:nvGrpSpPr>
        <p:grpSpPr>
          <a:xfrm>
            <a:off x="3275856" y="339502"/>
            <a:ext cx="2908055" cy="3867248"/>
            <a:chOff x="0" y="0"/>
            <a:chExt cx="3433605" cy="4566145"/>
          </a:xfrm>
        </p:grpSpPr>
        <p:pic>
          <p:nvPicPr>
            <p:cNvPr id="16" name="Obrázek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3162676" cy="4566145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sp>
          <p:nvSpPr>
            <p:cNvPr id="17" name="Zaoblený obdélník 16"/>
            <p:cNvSpPr/>
            <p:nvPr/>
          </p:nvSpPr>
          <p:spPr>
            <a:xfrm>
              <a:off x="1571999" y="2047333"/>
              <a:ext cx="1514475" cy="1838325"/>
            </a:xfrm>
            <a:prstGeom prst="roundRect">
              <a:avLst>
                <a:gd name="adj" fmla="val 7843"/>
              </a:avLst>
            </a:prstGeom>
            <a:noFill/>
            <a:ln w="952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cs-CZ" sz="1100"/>
            </a:p>
          </p:txBody>
        </p:sp>
        <p:sp>
          <p:nvSpPr>
            <p:cNvPr id="18" name="Zaoblený obdélník 17"/>
            <p:cNvSpPr/>
            <p:nvPr/>
          </p:nvSpPr>
          <p:spPr>
            <a:xfrm>
              <a:off x="59689" y="2056858"/>
              <a:ext cx="1464686" cy="1819275"/>
            </a:xfrm>
            <a:prstGeom prst="roundRect">
              <a:avLst>
                <a:gd name="adj" fmla="val 7843"/>
              </a:avLst>
            </a:prstGeom>
            <a:noFill/>
            <a:ln w="952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cs-CZ" sz="1100"/>
            </a:p>
          </p:txBody>
        </p:sp>
        <p:sp>
          <p:nvSpPr>
            <p:cNvPr id="19" name="Šipka doleva 18"/>
            <p:cNvSpPr/>
            <p:nvPr/>
          </p:nvSpPr>
          <p:spPr>
            <a:xfrm>
              <a:off x="2699146" y="1522808"/>
              <a:ext cx="734459" cy="138545"/>
            </a:xfrm>
            <a:prstGeom prst="lef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cs-CZ" sz="1100"/>
            </a:p>
          </p:txBody>
        </p:sp>
        <p:sp>
          <p:nvSpPr>
            <p:cNvPr id="20" name="Šipka doleva 19"/>
            <p:cNvSpPr/>
            <p:nvPr/>
          </p:nvSpPr>
          <p:spPr>
            <a:xfrm>
              <a:off x="3090975" y="2164788"/>
              <a:ext cx="342630" cy="148070"/>
            </a:xfrm>
            <a:prstGeom prst="lef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cs-CZ" sz="1100"/>
            </a:p>
          </p:txBody>
        </p:sp>
        <p:sp>
          <p:nvSpPr>
            <p:cNvPr id="21" name="Šipka doleva 20"/>
            <p:cNvSpPr/>
            <p:nvPr/>
          </p:nvSpPr>
          <p:spPr>
            <a:xfrm>
              <a:off x="1524375" y="3692559"/>
              <a:ext cx="1905002" cy="148070"/>
            </a:xfrm>
            <a:prstGeom prst="lef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cs-CZ" sz="1100"/>
            </a:p>
          </p:txBody>
        </p:sp>
      </p:grpSp>
      <p:sp>
        <p:nvSpPr>
          <p:cNvPr id="2" name="Obdélník 1"/>
          <p:cNvSpPr/>
          <p:nvPr/>
        </p:nvSpPr>
        <p:spPr>
          <a:xfrm>
            <a:off x="107504" y="0"/>
            <a:ext cx="648072" cy="77155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500" dirty="0">
                <a:latin typeface="+mj-lt"/>
                <a:cs typeface="Arial" panose="020B0604020202020204" pitchFamily="34" charset="0"/>
              </a:rPr>
              <a:t>1</a:t>
            </a:r>
            <a:endParaRPr lang="en-US" sz="35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770336" y="277020"/>
            <a:ext cx="3278692" cy="4163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400"/>
              </a:lnSpc>
            </a:pPr>
            <a:r>
              <a:rPr lang="cs-CZ" sz="2400" b="1" dirty="0" smtClean="0">
                <a:solidFill>
                  <a:srgbClr val="00B050"/>
                </a:solidFill>
              </a:rPr>
              <a:t>ONLINE TEST:</a:t>
            </a:r>
          </a:p>
          <a:p>
            <a:pPr algn="l">
              <a:lnSpc>
                <a:spcPts val="2400"/>
              </a:lnSpc>
            </a:pPr>
            <a:r>
              <a:rPr lang="cs-CZ" sz="2400" b="1" u="sng" dirty="0" smtClean="0">
                <a:solidFill>
                  <a:prstClr val="black"/>
                </a:solidFill>
              </a:rPr>
              <a:t>INTRODUCTION</a:t>
            </a:r>
            <a:endParaRPr lang="cs-CZ" sz="2400" b="1" u="sng" dirty="0">
              <a:solidFill>
                <a:prstClr val="black"/>
              </a:solidFill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6149255" y="1545894"/>
            <a:ext cx="219624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/>
              <a:t>‘RUN THE TEST’</a:t>
            </a:r>
            <a:r>
              <a:rPr lang="en-US" sz="1300" dirty="0"/>
              <a:t> </a:t>
            </a:r>
            <a:r>
              <a:rPr lang="en-US" sz="1300" dirty="0" smtClean="0"/>
              <a:t>button</a:t>
            </a:r>
            <a:endParaRPr lang="en-US" sz="13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6174517" y="2098532"/>
            <a:ext cx="2861979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smtClean="0"/>
              <a:t>INSTRUCTIONS</a:t>
            </a: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en-US" sz="1200" dirty="0" smtClean="0"/>
              <a:t>How to take a test</a:t>
            </a: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en-US" sz="1200" dirty="0" smtClean="0"/>
              <a:t>What you get (outcome)</a:t>
            </a: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en-US" sz="1200" dirty="0" smtClean="0"/>
              <a:t>Encouragement to share on social</a:t>
            </a:r>
            <a:r>
              <a:rPr lang="cs-CZ" sz="1200" dirty="0" smtClean="0"/>
              <a:t> </a:t>
            </a:r>
            <a:r>
              <a:rPr lang="en-US" sz="1200" dirty="0" smtClean="0"/>
              <a:t>media</a:t>
            </a:r>
            <a:endParaRPr lang="en-US" sz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6154986" y="3382888"/>
            <a:ext cx="2707860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smtClean="0"/>
              <a:t>DESCRIPTION</a:t>
            </a: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en-US" sz="1200" dirty="0" smtClean="0"/>
              <a:t>What is health index and what it does</a:t>
            </a: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How it was developed</a:t>
            </a:r>
            <a:endParaRPr lang="en-US" sz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67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1721824" y="4691798"/>
            <a:ext cx="331236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900" b="1" dirty="0" smtClean="0">
                <a:solidFill>
                  <a:schemeClr val="bg1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 A K E    A    S T E P    T O W A R D S    Y O U R    H E A L T H</a:t>
            </a:r>
            <a:endParaRPr lang="en-GB" sz="900" b="1" dirty="0">
              <a:solidFill>
                <a:schemeClr val="bg1"/>
              </a:solidFill>
              <a:latin typeface="Arial Narrow" panose="020B0606020202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107504" y="0"/>
            <a:ext cx="648072" cy="77155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500" dirty="0" smtClean="0">
                <a:latin typeface="+mj-lt"/>
                <a:cs typeface="Arial" panose="020B0604020202020204" pitchFamily="34" charset="0"/>
              </a:rPr>
              <a:t>1</a:t>
            </a:r>
            <a:endParaRPr lang="en-US" sz="35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770336" y="277020"/>
            <a:ext cx="3278692" cy="4163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400"/>
              </a:lnSpc>
            </a:pPr>
            <a:r>
              <a:rPr lang="cs-CZ" sz="2400" b="1" dirty="0" smtClean="0">
                <a:solidFill>
                  <a:srgbClr val="00B050"/>
                </a:solidFill>
              </a:rPr>
              <a:t>ONLINE TEST:</a:t>
            </a:r>
          </a:p>
          <a:p>
            <a:pPr algn="l">
              <a:lnSpc>
                <a:spcPts val="2400"/>
              </a:lnSpc>
            </a:pPr>
            <a:r>
              <a:rPr lang="cs-CZ" sz="2400" b="1" u="sng" dirty="0" smtClean="0">
                <a:solidFill>
                  <a:prstClr val="black"/>
                </a:solidFill>
              </a:rPr>
              <a:t>QUESTIONNAIRE</a:t>
            </a:r>
            <a:endParaRPr lang="cs-CZ" sz="2400" b="1" u="sng" dirty="0">
              <a:solidFill>
                <a:prstClr val="black"/>
              </a:solidFill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1783991" y="1868016"/>
            <a:ext cx="95045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300" b="1" dirty="0" smtClean="0"/>
              <a:t>QUESTION</a:t>
            </a:r>
            <a:endParaRPr lang="en-US" sz="13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854055" y="1163804"/>
            <a:ext cx="18439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300" b="1" dirty="0" smtClean="0"/>
              <a:t>NAVIGATION THROUGH </a:t>
            </a:r>
            <a:br>
              <a:rPr lang="cs-CZ" sz="1300" b="1" dirty="0" smtClean="0"/>
            </a:br>
            <a:r>
              <a:rPr lang="cs-CZ" sz="1300" b="1" dirty="0" smtClean="0"/>
              <a:t>SECTIONS</a:t>
            </a:r>
            <a:endParaRPr lang="en-US" sz="1300" b="1" dirty="0" smtClean="0"/>
          </a:p>
        </p:txBody>
      </p:sp>
      <p:sp>
        <p:nvSpPr>
          <p:cNvPr id="25" name="TextovéPole 24"/>
          <p:cNvSpPr txBox="1"/>
          <p:nvPr/>
        </p:nvSpPr>
        <p:spPr>
          <a:xfrm>
            <a:off x="1193186" y="3616017"/>
            <a:ext cx="15121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300" b="1" dirty="0" smtClean="0"/>
              <a:t>SECTIONS‘ VISUAL</a:t>
            </a:r>
          </a:p>
          <a:p>
            <a:pPr algn="r"/>
            <a:r>
              <a:rPr lang="cs-CZ" sz="1300" b="1" dirty="0" smtClean="0"/>
              <a:t>IDENTIFICATION</a:t>
            </a:r>
            <a:endParaRPr lang="en-US" sz="1300" b="1" dirty="0" smtClean="0"/>
          </a:p>
        </p:txBody>
      </p:sp>
      <p:pic>
        <p:nvPicPr>
          <p:cNvPr id="37" name="Obrázek 36"/>
          <p:cNvPicPr>
            <a:picLocks noChangeAspect="1"/>
          </p:cNvPicPr>
          <p:nvPr/>
        </p:nvPicPr>
        <p:blipFill rotWithShape="1">
          <a:blip r:embed="rId3"/>
          <a:srcRect t="3339"/>
          <a:stretch/>
        </p:blipFill>
        <p:spPr>
          <a:xfrm>
            <a:off x="3203848" y="1059582"/>
            <a:ext cx="3147505" cy="294435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27" name="Šipka doleva 26"/>
          <p:cNvSpPr/>
          <p:nvPr/>
        </p:nvSpPr>
        <p:spPr>
          <a:xfrm flipH="1">
            <a:off x="2669403" y="1243035"/>
            <a:ext cx="534445" cy="130373"/>
          </a:xfrm>
          <a:prstGeom prst="lef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cs-CZ" sz="1100"/>
          </a:p>
        </p:txBody>
      </p:sp>
      <p:sp>
        <p:nvSpPr>
          <p:cNvPr id="28" name="Šipka doleva 27"/>
          <p:cNvSpPr/>
          <p:nvPr/>
        </p:nvSpPr>
        <p:spPr>
          <a:xfrm>
            <a:off x="5038078" y="3155352"/>
            <a:ext cx="1579319" cy="144747"/>
          </a:xfrm>
          <a:prstGeom prst="lef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cs-CZ" sz="1100"/>
          </a:p>
        </p:txBody>
      </p:sp>
      <p:sp>
        <p:nvSpPr>
          <p:cNvPr id="29" name="Šipka doleva 28"/>
          <p:cNvSpPr/>
          <p:nvPr/>
        </p:nvSpPr>
        <p:spPr>
          <a:xfrm flipH="1">
            <a:off x="2669403" y="1949024"/>
            <a:ext cx="534445" cy="130373"/>
          </a:xfrm>
          <a:prstGeom prst="lef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cs-CZ" sz="1100"/>
          </a:p>
        </p:txBody>
      </p:sp>
      <p:sp>
        <p:nvSpPr>
          <p:cNvPr id="30" name="Šipka doleva 29"/>
          <p:cNvSpPr/>
          <p:nvPr/>
        </p:nvSpPr>
        <p:spPr>
          <a:xfrm flipH="1">
            <a:off x="2669403" y="2399593"/>
            <a:ext cx="534445" cy="130373"/>
          </a:xfrm>
          <a:prstGeom prst="lef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cs-CZ" sz="1100"/>
          </a:p>
        </p:txBody>
      </p:sp>
      <p:sp>
        <p:nvSpPr>
          <p:cNvPr id="31" name="Šipka doleva 30"/>
          <p:cNvSpPr/>
          <p:nvPr/>
        </p:nvSpPr>
        <p:spPr>
          <a:xfrm flipH="1">
            <a:off x="2672314" y="2669894"/>
            <a:ext cx="534445" cy="130373"/>
          </a:xfrm>
          <a:prstGeom prst="lef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cs-CZ" sz="1100"/>
          </a:p>
        </p:txBody>
      </p:sp>
      <p:sp>
        <p:nvSpPr>
          <p:cNvPr id="32" name="Šipka doleva 31"/>
          <p:cNvSpPr/>
          <p:nvPr/>
        </p:nvSpPr>
        <p:spPr>
          <a:xfrm flipH="1">
            <a:off x="2669403" y="3692054"/>
            <a:ext cx="534445" cy="130373"/>
          </a:xfrm>
          <a:prstGeom prst="lef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cs-CZ" sz="1100"/>
          </a:p>
        </p:txBody>
      </p:sp>
      <p:sp>
        <p:nvSpPr>
          <p:cNvPr id="45" name="TextovéPole 44"/>
          <p:cNvSpPr txBox="1"/>
          <p:nvPr/>
        </p:nvSpPr>
        <p:spPr>
          <a:xfrm>
            <a:off x="854055" y="2317425"/>
            <a:ext cx="184580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300" b="1" dirty="0" smtClean="0"/>
              <a:t>FURTHER EXPLANATION</a:t>
            </a:r>
            <a:endParaRPr lang="en-US" sz="13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6" name="TextovéPole 45"/>
          <p:cNvSpPr txBox="1"/>
          <p:nvPr/>
        </p:nvSpPr>
        <p:spPr>
          <a:xfrm>
            <a:off x="661492" y="2607332"/>
            <a:ext cx="207295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300" b="1" dirty="0" smtClean="0"/>
              <a:t>ANSWERS TO BE CHOOSEN</a:t>
            </a:r>
            <a:endParaRPr lang="en-US" sz="1300" b="1" dirty="0" smtClean="0"/>
          </a:p>
        </p:txBody>
      </p:sp>
      <p:sp>
        <p:nvSpPr>
          <p:cNvPr id="47" name="TextovéPole 46"/>
          <p:cNvSpPr txBox="1"/>
          <p:nvPr/>
        </p:nvSpPr>
        <p:spPr>
          <a:xfrm>
            <a:off x="6617397" y="3076961"/>
            <a:ext cx="222316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300" b="1" dirty="0" smtClean="0"/>
              <a:t>STAGE </a:t>
            </a:r>
            <a:endParaRPr lang="cs-CZ" sz="1000" b="1" dirty="0"/>
          </a:p>
          <a:p>
            <a:r>
              <a:rPr lang="cs-CZ" sz="1000" b="1" dirty="0" smtClean="0"/>
              <a:t>NUMBER OF ANSWERED QUESTIONS</a:t>
            </a:r>
            <a:endParaRPr lang="en-US" sz="1000" b="1" dirty="0" smtClean="0"/>
          </a:p>
        </p:txBody>
      </p:sp>
      <p:sp>
        <p:nvSpPr>
          <p:cNvPr id="49" name="Šipka doleva 48"/>
          <p:cNvSpPr/>
          <p:nvPr/>
        </p:nvSpPr>
        <p:spPr>
          <a:xfrm flipH="1">
            <a:off x="2666759" y="3050796"/>
            <a:ext cx="534445" cy="130373"/>
          </a:xfrm>
          <a:prstGeom prst="lef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cs-CZ" sz="1100"/>
          </a:p>
        </p:txBody>
      </p:sp>
      <p:sp>
        <p:nvSpPr>
          <p:cNvPr id="50" name="TextovéPole 49"/>
          <p:cNvSpPr txBox="1"/>
          <p:nvPr/>
        </p:nvSpPr>
        <p:spPr>
          <a:xfrm>
            <a:off x="626905" y="2981503"/>
            <a:ext cx="207295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300" b="1" dirty="0" smtClean="0"/>
              <a:t>POSSIBILITY TO COME TO PREVIOUS QUESTION</a:t>
            </a:r>
            <a:endParaRPr lang="en-US" sz="1300" b="1" dirty="0" smtClean="0"/>
          </a:p>
        </p:txBody>
      </p:sp>
    </p:spTree>
    <p:extLst>
      <p:ext uri="{BB962C8B-B14F-4D97-AF65-F5344CB8AC3E}">
        <p14:creationId xmlns:p14="http://schemas.microsoft.com/office/powerpoint/2010/main" val="184587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1721824" y="4691798"/>
            <a:ext cx="331236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900" b="1" dirty="0" smtClean="0">
                <a:solidFill>
                  <a:schemeClr val="bg1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 A K E    A    S T E P    T O W A R D S    Y O U R    H E A L T H</a:t>
            </a:r>
            <a:endParaRPr lang="en-GB" sz="900" b="1" dirty="0">
              <a:solidFill>
                <a:schemeClr val="bg1"/>
              </a:solidFill>
              <a:latin typeface="Arial Narrow" panose="020B0606020202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107504" y="0"/>
            <a:ext cx="648072" cy="77155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500" dirty="0" smtClean="0">
                <a:latin typeface="+mj-lt"/>
                <a:cs typeface="Arial" panose="020B0604020202020204" pitchFamily="34" charset="0"/>
              </a:rPr>
              <a:t>1</a:t>
            </a:r>
            <a:endParaRPr lang="en-US" sz="35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770336" y="277020"/>
            <a:ext cx="3278692" cy="4163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400"/>
              </a:lnSpc>
            </a:pPr>
            <a:r>
              <a:rPr lang="cs-CZ" sz="2400" b="1" dirty="0" smtClean="0">
                <a:solidFill>
                  <a:srgbClr val="00B050"/>
                </a:solidFill>
              </a:rPr>
              <a:t>ONLINE TEST:</a:t>
            </a:r>
          </a:p>
          <a:p>
            <a:pPr algn="l">
              <a:lnSpc>
                <a:spcPts val="2400"/>
              </a:lnSpc>
            </a:pPr>
            <a:r>
              <a:rPr lang="cs-CZ" sz="2400" b="1" u="sng" dirty="0" smtClean="0">
                <a:solidFill>
                  <a:prstClr val="black"/>
                </a:solidFill>
              </a:rPr>
              <a:t>QUESTIONNAIRE</a:t>
            </a:r>
            <a:endParaRPr lang="cs-CZ" sz="2400" b="1" u="sng" dirty="0">
              <a:solidFill>
                <a:prstClr val="black"/>
              </a:solidFill>
            </a:endParaRPr>
          </a:p>
        </p:txBody>
      </p:sp>
      <p:pic>
        <p:nvPicPr>
          <p:cNvPr id="20" name="Obrázek 19"/>
          <p:cNvPicPr>
            <a:picLocks noChangeAspect="1"/>
          </p:cNvPicPr>
          <p:nvPr/>
        </p:nvPicPr>
        <p:blipFill rotWithShape="1">
          <a:blip r:embed="rId3"/>
          <a:srcRect l="2005" t="14377" r="2528" b="17489"/>
          <a:stretch/>
        </p:blipFill>
        <p:spPr>
          <a:xfrm>
            <a:off x="755576" y="2564922"/>
            <a:ext cx="5620537" cy="858038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774940" y="1059582"/>
            <a:ext cx="6101316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/>
              <a:t>The questionnaire consists of</a:t>
            </a:r>
            <a:r>
              <a:rPr lang="en-US" sz="1600" dirty="0" smtClean="0"/>
              <a:t>:</a:t>
            </a:r>
            <a:r>
              <a:rPr lang="en-US" sz="1600" dirty="0"/>
              <a:t>	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/>
              <a:t>6 SECTIONS </a:t>
            </a:r>
            <a:r>
              <a:rPr lang="en-US" sz="1600" dirty="0"/>
              <a:t>accompanied with relevant </a:t>
            </a:r>
            <a:r>
              <a:rPr lang="en-US" sz="1600" dirty="0" smtClean="0"/>
              <a:t>image</a:t>
            </a:r>
            <a:r>
              <a:rPr lang="cs-CZ" sz="1600" dirty="0" smtClean="0"/>
              <a:t>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 smtClean="0"/>
              <a:t>34 </a:t>
            </a:r>
            <a:r>
              <a:rPr lang="en-US" sz="1600" b="1" dirty="0"/>
              <a:t>QUESTIONS </a:t>
            </a:r>
            <a:r>
              <a:rPr lang="en-US" sz="1600" dirty="0"/>
              <a:t>(most of the "yes/no" or "pick 1 from 3 options</a:t>
            </a:r>
            <a:r>
              <a:rPr lang="en-US" sz="1600" dirty="0" smtClean="0"/>
              <a:t>")</a:t>
            </a:r>
            <a:r>
              <a:rPr lang="en-US" sz="1600" dirty="0"/>
              <a:t>			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981282" y="3480896"/>
            <a:ext cx="5246902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dirty="0" smtClean="0">
                <a:solidFill>
                  <a:schemeClr val="bg1">
                    <a:lumMod val="50000"/>
                  </a:schemeClr>
                </a:solidFill>
              </a:rPr>
              <a:t>4	    5 	    12	       2	         2	         9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6371508" y="3497608"/>
            <a:ext cx="22734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Number of questions per each section</a:t>
            </a:r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043608" y="2310650"/>
            <a:ext cx="24448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300" b="1" dirty="0">
                <a:solidFill>
                  <a:schemeClr val="bg1">
                    <a:lumMod val="50000"/>
                  </a:schemeClr>
                </a:solidFill>
              </a:rPr>
              <a:t>I</a:t>
            </a:r>
            <a:endParaRPr lang="en-US" sz="13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TextovéPole 35"/>
          <p:cNvSpPr txBox="1"/>
          <p:nvPr/>
        </p:nvSpPr>
        <p:spPr>
          <a:xfrm>
            <a:off x="1969672" y="2310650"/>
            <a:ext cx="32500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300" b="1" dirty="0" smtClean="0">
                <a:solidFill>
                  <a:schemeClr val="bg1">
                    <a:lumMod val="50000"/>
                  </a:schemeClr>
                </a:solidFill>
              </a:rPr>
              <a:t>II</a:t>
            </a:r>
            <a:endParaRPr lang="en-US" sz="13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8" name="TextovéPole 37"/>
          <p:cNvSpPr txBox="1"/>
          <p:nvPr/>
        </p:nvSpPr>
        <p:spPr>
          <a:xfrm>
            <a:off x="2961016" y="2310650"/>
            <a:ext cx="32500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300" b="1" dirty="0" smtClean="0">
                <a:solidFill>
                  <a:schemeClr val="bg1">
                    <a:lumMod val="50000"/>
                  </a:schemeClr>
                </a:solidFill>
              </a:rPr>
              <a:t>III</a:t>
            </a:r>
            <a:endParaRPr lang="en-US" sz="13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TextovéPole 38"/>
          <p:cNvSpPr txBox="1"/>
          <p:nvPr/>
        </p:nvSpPr>
        <p:spPr>
          <a:xfrm>
            <a:off x="3927292" y="2310650"/>
            <a:ext cx="32500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300" b="1" dirty="0" smtClean="0">
                <a:solidFill>
                  <a:schemeClr val="bg1">
                    <a:lumMod val="50000"/>
                  </a:schemeClr>
                </a:solidFill>
              </a:rPr>
              <a:t>IV</a:t>
            </a:r>
            <a:endParaRPr lang="en-US" sz="13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TextovéPole 39"/>
          <p:cNvSpPr txBox="1"/>
          <p:nvPr/>
        </p:nvSpPr>
        <p:spPr>
          <a:xfrm>
            <a:off x="4893568" y="2300547"/>
            <a:ext cx="32500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300" b="1" dirty="0" smtClean="0">
                <a:solidFill>
                  <a:schemeClr val="bg1">
                    <a:lumMod val="50000"/>
                  </a:schemeClr>
                </a:solidFill>
              </a:rPr>
              <a:t>V</a:t>
            </a:r>
            <a:endParaRPr lang="en-US" sz="13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TextovéPole 40"/>
          <p:cNvSpPr txBox="1"/>
          <p:nvPr/>
        </p:nvSpPr>
        <p:spPr>
          <a:xfrm>
            <a:off x="5882704" y="2310650"/>
            <a:ext cx="32500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300" b="1" dirty="0" smtClean="0">
                <a:solidFill>
                  <a:schemeClr val="bg1">
                    <a:lumMod val="50000"/>
                  </a:schemeClr>
                </a:solidFill>
              </a:rPr>
              <a:t>VI</a:t>
            </a:r>
            <a:endParaRPr lang="en-US" sz="13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Zaoblený obdélník 41"/>
          <p:cNvSpPr/>
          <p:nvPr/>
        </p:nvSpPr>
        <p:spPr>
          <a:xfrm>
            <a:off x="6959353" y="827825"/>
            <a:ext cx="1914170" cy="172251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2700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bdélník 42"/>
          <p:cNvSpPr/>
          <p:nvPr/>
        </p:nvSpPr>
        <p:spPr>
          <a:xfrm>
            <a:off x="6965996" y="805727"/>
            <a:ext cx="1907527" cy="2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50" dirty="0" smtClean="0">
                <a:solidFill>
                  <a:schemeClr val="bg1"/>
                </a:solidFill>
                <a:hlinkClick r:id="rId4"/>
              </a:rPr>
              <a:t>Link to the Excel file (WL Marketing Portal)</a:t>
            </a:r>
            <a:endParaRPr lang="en-US" sz="750" dirty="0">
              <a:solidFill>
                <a:schemeClr val="bg1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6948264" y="340663"/>
            <a:ext cx="19252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rgbClr val="CC0000"/>
                </a:solidFill>
              </a:rPr>
              <a:t>List of all questions can be found in the excel file:</a:t>
            </a:r>
            <a:endParaRPr lang="en-US" sz="1100" b="1" dirty="0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6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82309f76-442a-4b17-a169-fdb1bcab1c12">AFVTPCTQTEKV-362-55</_dlc_DocId>
    <_dlc_DocIdUrl xmlns="82309f76-442a-4b17-a169-fdb1bcab1c12">
      <Url>http://intra.int.walmark.cz/teams/marketing/category-brands/Walmark-line/_layouts/DocIdRedir.aspx?ID=AFVTPCTQTEKV-362-55</Url>
      <Description>AFVTPCTQTEKV-362-55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16CB2252C23CF42A5CC9BEE3AD9D67B" ma:contentTypeVersion="0" ma:contentTypeDescription="Create a new document." ma:contentTypeScope="" ma:versionID="54f2b2d98bf31c394347d044a7bcd958">
  <xsd:schema xmlns:xsd="http://www.w3.org/2001/XMLSchema" xmlns:xs="http://www.w3.org/2001/XMLSchema" xmlns:p="http://schemas.microsoft.com/office/2006/metadata/properties" xmlns:ns2="82309f76-442a-4b17-a169-fdb1bcab1c12" targetNamespace="http://schemas.microsoft.com/office/2006/metadata/properties" ma:root="true" ma:fieldsID="90737ad6243a5323a589796a436b6d97" ns2:_="">
    <xsd:import namespace="82309f76-442a-4b17-a169-fdb1bcab1c1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309f76-442a-4b17-a169-fdb1bcab1c1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44BFBFC-D5B8-4D3F-942A-FEF1989C23E0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E61EA31D-066B-4C8B-A3C3-EB4EC518AB7A}">
  <ds:schemaRefs>
    <ds:schemaRef ds:uri="http://www.w3.org/XML/1998/namespace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82309f76-442a-4b17-a169-fdb1bcab1c12"/>
    <ds:schemaRef ds:uri="http://purl.org/dc/terms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E5D1D459-8192-4646-BC91-BE53DAF7E6E7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1E205A30-9795-455C-B8A2-BC7706BBF8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2309f76-442a-4b17-a169-fdb1bcab1c1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7106</TotalTime>
  <Words>2345</Words>
  <Application>Microsoft Office PowerPoint</Application>
  <PresentationFormat>On-screen Show (16:9)</PresentationFormat>
  <Paragraphs>409</Paragraphs>
  <Slides>36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5" baseType="lpstr">
      <vt:lpstr>Arial Unicode MS</vt:lpstr>
      <vt:lpstr>Arial</vt:lpstr>
      <vt:lpstr>Arial Narrow</vt:lpstr>
      <vt:lpstr>Calibri</vt:lpstr>
      <vt:lpstr>Cambria</vt:lpstr>
      <vt:lpstr>MS Mincho</vt:lpstr>
      <vt:lpstr>Times New Roman</vt:lpstr>
      <vt:lpstr>Wingdings</vt:lpstr>
      <vt:lpstr>Office Theme</vt:lpstr>
      <vt:lpstr>PowerPoint Presentation</vt:lpstr>
      <vt:lpstr>HEALTH INDEX TECHNICAL SPECIFICATION</vt:lpstr>
      <vt:lpstr>AGENDA</vt:lpstr>
      <vt:lpstr>GENERAL INFORMATION FUNCTIONS OVERVIEW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IS THE HEALTH INDEX CALCULATED</vt:lpstr>
      <vt:lpstr>PowerPoint Presentation</vt:lpstr>
      <vt:lpstr>PowerPoint Presentation</vt:lpstr>
      <vt:lpstr>HOW IS BMI INDEX CALCULATED</vt:lpstr>
      <vt:lpstr>PowerPoint Presentation</vt:lpstr>
      <vt:lpstr>HOW IS DAILY LIQUIL INTAKE CALCULATED</vt:lpstr>
      <vt:lpstr>PowerPoint Presentation</vt:lpstr>
      <vt:lpstr>PowerPoint Presentation</vt:lpstr>
      <vt:lpstr>INDENTIFICATION OF  KEY PROBLEMATIC AREAS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Hepnarova, Slavka (PRG-MEW)</dc:creator>
  <cp:lastModifiedBy>Windows User</cp:lastModifiedBy>
  <cp:revision>222</cp:revision>
  <dcterms:created xsi:type="dcterms:W3CDTF">2015-06-17T08:26:22Z</dcterms:created>
  <dcterms:modified xsi:type="dcterms:W3CDTF">2017-10-26T17:57:12Z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0x010100A16CB2252C23CF42A5CC9BEE3AD9D67B</vt:lpwstr>
  </property>
  <property fmtid="{D5CDD505-2E9C-101B-9397-08002B2CF9AE}" pid="3" name="_dlc_DocIdItemGuid">
    <vt:lpwstr>25c33b92-1b17-4da4-8ee5-cb269470c97c</vt:lpwstr>
  </property>
</Properties>
</file>